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sldIdLst>
    <p:sldId id="268" r:id="rId3"/>
    <p:sldId id="256" r:id="rId4"/>
    <p:sldId id="269" r:id="rId5"/>
    <p:sldId id="257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67" r:id="rId2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959"/>
    <a:srgbClr val="003855"/>
    <a:srgbClr val="98F6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yl pośredni 2 — Ak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Styl jasny 1 — Ak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034E78-7F5D-4C2E-B375-FC64B27BC917}" styleName="Styl ciemny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0" autoAdjust="0"/>
    <p:restoredTop sz="94660" autoAdjust="0"/>
  </p:normalViewPr>
  <p:slideViewPr>
    <p:cSldViewPr snapToGrid="0">
      <p:cViewPr varScale="1">
        <p:scale>
          <a:sx n="72" d="100"/>
          <a:sy n="72" d="100"/>
        </p:scale>
        <p:origin x="135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FA46D-1BF3-49C4-8412-967852EC6B08}" type="datetimeFigureOut">
              <a:rPr lang="pl-PL" smtClean="0"/>
              <a:pPr/>
              <a:t>2017-12-05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545C7-195C-4B22-8A7A-4690FBC83D8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50039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FA46D-1BF3-49C4-8412-967852EC6B08}" type="datetimeFigureOut">
              <a:rPr lang="pl-PL" smtClean="0"/>
              <a:pPr/>
              <a:t>2017-12-05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545C7-195C-4B22-8A7A-4690FBC83D8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48859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FA46D-1BF3-49C4-8412-967852EC6B08}" type="datetimeFigureOut">
              <a:rPr lang="pl-PL" smtClean="0"/>
              <a:pPr/>
              <a:t>2017-12-05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545C7-195C-4B22-8A7A-4690FBC83D8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70558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FA46D-1BF3-49C4-8412-967852EC6B08}" type="datetimeFigureOut">
              <a:rPr lang="pl-PL" smtClean="0"/>
              <a:pPr/>
              <a:t>2017-12-05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545C7-195C-4B22-8A7A-4690FBC83D8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86251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FA46D-1BF3-49C4-8412-967852EC6B08}" type="datetimeFigureOut">
              <a:rPr lang="pl-PL" smtClean="0"/>
              <a:pPr/>
              <a:t>2017-12-05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545C7-195C-4B22-8A7A-4690FBC83D8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4202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B8313-18B1-43A0-96F9-C534BB3D2B84}" type="datetimeFigureOut">
              <a:rPr lang="pl-PL" smtClean="0"/>
              <a:t>2017-12-05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0BC89-17B1-4EE6-B54F-84A5465CC79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B8313-18B1-43A0-96F9-C534BB3D2B84}" type="datetimeFigureOut">
              <a:rPr lang="pl-PL" smtClean="0"/>
              <a:t>2017-12-05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0BC89-17B1-4EE6-B54F-84A5465CC79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B8313-18B1-43A0-96F9-C534BB3D2B84}" type="datetimeFigureOut">
              <a:rPr lang="pl-PL" smtClean="0"/>
              <a:t>2017-12-05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0BC89-17B1-4EE6-B54F-84A5465CC79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B8313-18B1-43A0-96F9-C534BB3D2B84}" type="datetimeFigureOut">
              <a:rPr lang="pl-PL" smtClean="0"/>
              <a:t>2017-12-05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0BC89-17B1-4EE6-B54F-84A5465CC79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B8313-18B1-43A0-96F9-C534BB3D2B84}" type="datetimeFigureOut">
              <a:rPr lang="pl-PL" smtClean="0"/>
              <a:t>2017-12-05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0BC89-17B1-4EE6-B54F-84A5465CC79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B8313-18B1-43A0-96F9-C534BB3D2B84}" type="datetimeFigureOut">
              <a:rPr lang="pl-PL" smtClean="0"/>
              <a:t>2017-12-05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0BC89-17B1-4EE6-B54F-84A5465CC79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74974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9243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B8313-18B1-43A0-96F9-C534BB3D2B84}" type="datetimeFigureOut">
              <a:rPr lang="pl-PL" smtClean="0"/>
              <a:t>2017-12-05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0BC89-17B1-4EE6-B54F-84A5465CC79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B8313-18B1-43A0-96F9-C534BB3D2B84}" type="datetimeFigureOut">
              <a:rPr lang="pl-PL" smtClean="0"/>
              <a:t>2017-12-05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0BC89-17B1-4EE6-B54F-84A5465CC79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B8313-18B1-43A0-96F9-C534BB3D2B84}" type="datetimeFigureOut">
              <a:rPr lang="pl-PL" smtClean="0"/>
              <a:t>2017-12-05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0BC89-17B1-4EE6-B54F-84A5465CC79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B8313-18B1-43A0-96F9-C534BB3D2B84}" type="datetimeFigureOut">
              <a:rPr lang="pl-PL" smtClean="0"/>
              <a:t>2017-12-05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0BC89-17B1-4EE6-B54F-84A5465CC79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B8313-18B1-43A0-96F9-C534BB3D2B84}" type="datetimeFigureOut">
              <a:rPr lang="pl-PL" smtClean="0"/>
              <a:t>2017-12-05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0BC89-17B1-4EE6-B54F-84A5465CC79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FA46D-1BF3-49C4-8412-967852EC6B08}" type="datetimeFigureOut">
              <a:rPr lang="pl-PL" smtClean="0"/>
              <a:pPr/>
              <a:t>2017-12-05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545C7-195C-4B22-8A7A-4690FBC83D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FA46D-1BF3-49C4-8412-967852EC6B08}" type="datetimeFigureOut">
              <a:rPr lang="pl-PL" smtClean="0"/>
              <a:pPr/>
              <a:t>2017-12-05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545C7-195C-4B22-8A7A-4690FBC83D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FA46D-1BF3-49C4-8412-967852EC6B08}" type="datetimeFigureOut">
              <a:rPr lang="pl-PL" smtClean="0"/>
              <a:pPr/>
              <a:t>2017-12-05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545C7-195C-4B22-8A7A-4690FBC83D8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67754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FA46D-1BF3-49C4-8412-967852EC6B08}" type="datetimeFigureOut">
              <a:rPr lang="pl-PL" smtClean="0"/>
              <a:pPr/>
              <a:t>2017-12-05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545C7-195C-4B22-8A7A-4690FBC83D8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0661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FA46D-1BF3-49C4-8412-967852EC6B08}" type="datetimeFigureOut">
              <a:rPr lang="pl-PL" smtClean="0"/>
              <a:pPr/>
              <a:t>2017-12-05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545C7-195C-4B22-8A7A-4690FBC83D8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3689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FA46D-1BF3-49C4-8412-967852EC6B08}" type="datetimeFigureOut">
              <a:rPr lang="pl-PL" smtClean="0"/>
              <a:pPr/>
              <a:t>2017-12-05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545C7-195C-4B22-8A7A-4690FBC83D8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1997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FA46D-1BF3-49C4-8412-967852EC6B08}" type="datetimeFigureOut">
              <a:rPr lang="pl-PL" smtClean="0"/>
              <a:pPr/>
              <a:t>2017-12-05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545C7-195C-4B22-8A7A-4690FBC83D8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4254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2FA46D-1BF3-49C4-8412-967852EC6B08}" type="datetimeFigureOut">
              <a:rPr lang="pl-PL" smtClean="0"/>
              <a:pPr/>
              <a:t>2017-12-05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3545C7-195C-4B22-8A7A-4690FBC83D8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50148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3" r:id="rId3"/>
    <p:sldLayoutId id="214748367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B8313-18B1-43A0-96F9-C534BB3D2B84}" type="datetimeFigureOut">
              <a:rPr lang="pl-PL" smtClean="0"/>
              <a:t>2017-12-05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0BC89-17B1-4EE6-B54F-84A5465CC793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799" y="1437526"/>
            <a:ext cx="3418402" cy="418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096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7" t="134" r="147" b="27653"/>
          <a:stretch/>
        </p:blipFill>
        <p:spPr>
          <a:xfrm>
            <a:off x="180305" y="1656984"/>
            <a:ext cx="8783392" cy="4224270"/>
          </a:xfrm>
          <a:prstGeom prst="rect">
            <a:avLst/>
          </a:prstGeom>
        </p:spPr>
      </p:pic>
      <p:cxnSp>
        <p:nvCxnSpPr>
          <p:cNvPr id="4" name="Łącznik prosty 3"/>
          <p:cNvCxnSpPr/>
          <p:nvPr/>
        </p:nvCxnSpPr>
        <p:spPr>
          <a:xfrm>
            <a:off x="180305" y="1764406"/>
            <a:ext cx="8641724" cy="2575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>
            <a:off x="8822029" y="1790164"/>
            <a:ext cx="0" cy="4032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>
            <a:off x="8822029" y="1841680"/>
            <a:ext cx="0" cy="417082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/>
          <p:cNvCxnSpPr/>
          <p:nvPr/>
        </p:nvCxnSpPr>
        <p:spPr>
          <a:xfrm>
            <a:off x="180305" y="5986751"/>
            <a:ext cx="8641724" cy="2575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ole tekstowe 8"/>
          <p:cNvSpPr txBox="1"/>
          <p:nvPr/>
        </p:nvSpPr>
        <p:spPr>
          <a:xfrm>
            <a:off x="466947" y="2068091"/>
            <a:ext cx="8210107" cy="1759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600"/>
              </a:lnSpc>
              <a:buFont typeface="Wingdings" panose="05000000000000000000" pitchFamily="2" charset="2"/>
              <a:buChar char="§"/>
            </a:pPr>
            <a:r>
              <a:rPr lang="en-US" sz="2300" i="1" dirty="0">
                <a:solidFill>
                  <a:srgbClr val="003959"/>
                </a:solidFill>
                <a:latin typeface="Raleway" panose="020B0503030101060003" pitchFamily="34" charset="-18"/>
              </a:rPr>
              <a:t>Each truckload should have a list of the component parts loaded, including asset/inventory tag numbers</a:t>
            </a:r>
          </a:p>
          <a:p>
            <a:pPr marL="342900" indent="-342900">
              <a:lnSpc>
                <a:spcPts val="2600"/>
              </a:lnSpc>
              <a:buFont typeface="Wingdings" panose="05000000000000000000" pitchFamily="2" charset="2"/>
              <a:buChar char="§"/>
            </a:pPr>
            <a:r>
              <a:rPr lang="en-US" sz="2300" i="1" dirty="0">
                <a:solidFill>
                  <a:srgbClr val="003959"/>
                </a:solidFill>
                <a:latin typeface="Raleway" panose="020B0503030101060003" pitchFamily="34" charset="-18"/>
              </a:rPr>
              <a:t>Take photos of the load before the truck leaves the </a:t>
            </a:r>
            <a:r>
              <a:rPr lang="pl-PL" sz="2300" i="1" dirty="0" err="1">
                <a:solidFill>
                  <a:srgbClr val="003959"/>
                </a:solidFill>
                <a:latin typeface="Raleway" panose="020B0503030101060003" pitchFamily="34" charset="-18"/>
              </a:rPr>
              <a:t>Origin</a:t>
            </a:r>
            <a:r>
              <a:rPr lang="en-US" sz="2300" i="1" dirty="0">
                <a:solidFill>
                  <a:srgbClr val="003959"/>
                </a:solidFill>
                <a:latin typeface="Raleway" panose="020B0503030101060003" pitchFamily="34" charset="-18"/>
              </a:rPr>
              <a:t> plant.  This is valuable in case the load is damaged in transit to the new </a:t>
            </a:r>
            <a:r>
              <a:rPr lang="pl-PL" sz="2300" i="1" dirty="0" err="1">
                <a:solidFill>
                  <a:srgbClr val="003959"/>
                </a:solidFill>
                <a:latin typeface="Raleway" panose="020B0503030101060003" pitchFamily="34" charset="-18"/>
              </a:rPr>
              <a:t>Destination</a:t>
            </a:r>
            <a:r>
              <a:rPr lang="en-US" sz="2300" i="1" dirty="0">
                <a:solidFill>
                  <a:srgbClr val="003959"/>
                </a:solidFill>
                <a:latin typeface="Raleway" panose="020B0503030101060003" pitchFamily="34" charset="-18"/>
              </a:rPr>
              <a:t> Plant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470256" y="527982"/>
            <a:ext cx="80618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  <a:t>Step 3: </a:t>
            </a:r>
            <a:b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</a:br>
            <a:r>
              <a:rPr lang="pl-PL" sz="2800" b="1" spc="-150" dirty="0" err="1">
                <a:solidFill>
                  <a:srgbClr val="003855"/>
                </a:solidFill>
                <a:latin typeface="Raleway" panose="020B0503030101060003" pitchFamily="34" charset="-18"/>
              </a:rPr>
              <a:t>Loading</a:t>
            </a:r>
            <a: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  <a:t> </a:t>
            </a:r>
            <a:r>
              <a:rPr lang="pl-PL" sz="2800" b="1" spc="-150" dirty="0" err="1">
                <a:solidFill>
                  <a:srgbClr val="003855"/>
                </a:solidFill>
                <a:latin typeface="Raleway" panose="020B0503030101060003" pitchFamily="34" charset="-18"/>
              </a:rPr>
              <a:t>Procedures</a:t>
            </a:r>
            <a:endParaRPr lang="pl-PL" sz="2800" b="1" spc="-150" dirty="0">
              <a:solidFill>
                <a:srgbClr val="003855"/>
              </a:solidFill>
              <a:latin typeface="Raleway" panose="020B0503030101060003" pitchFamily="34" charset="-18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121968" y="6427739"/>
            <a:ext cx="17343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600" b="1" dirty="0">
                <a:solidFill>
                  <a:srgbClr val="003855"/>
                </a:solidFill>
              </a:rPr>
              <a:t>Kontrola procesu relokacji </a:t>
            </a:r>
          </a:p>
        </p:txBody>
      </p:sp>
    </p:spTree>
    <p:extLst>
      <p:ext uri="{BB962C8B-B14F-4D97-AF65-F5344CB8AC3E}">
        <p14:creationId xmlns:p14="http://schemas.microsoft.com/office/powerpoint/2010/main" val="18769823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" t="9036" r="-146" b="19103"/>
          <a:stretch/>
        </p:blipFill>
        <p:spPr>
          <a:xfrm>
            <a:off x="180305" y="1635617"/>
            <a:ext cx="8789955" cy="4198513"/>
          </a:xfrm>
          <a:prstGeom prst="rect">
            <a:avLst/>
          </a:prstGeom>
        </p:spPr>
      </p:pic>
      <p:cxnSp>
        <p:nvCxnSpPr>
          <p:cNvPr id="4" name="Łącznik prosty 3"/>
          <p:cNvCxnSpPr/>
          <p:nvPr/>
        </p:nvCxnSpPr>
        <p:spPr>
          <a:xfrm>
            <a:off x="180305" y="1764406"/>
            <a:ext cx="8641724" cy="2575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>
            <a:off x="8822029" y="1790164"/>
            <a:ext cx="0" cy="4032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>
            <a:off x="8822029" y="1841680"/>
            <a:ext cx="0" cy="417082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/>
          <p:cNvCxnSpPr/>
          <p:nvPr/>
        </p:nvCxnSpPr>
        <p:spPr>
          <a:xfrm>
            <a:off x="180305" y="5986751"/>
            <a:ext cx="8641724" cy="2575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470256" y="527982"/>
            <a:ext cx="80618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  <a:t>Step 4: </a:t>
            </a:r>
            <a:b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</a:br>
            <a: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  <a:t>Truck </a:t>
            </a:r>
            <a:r>
              <a:rPr lang="pl-PL" sz="2800" b="1" spc="-150" dirty="0" err="1">
                <a:solidFill>
                  <a:srgbClr val="003855"/>
                </a:solidFill>
                <a:latin typeface="Raleway" panose="020B0503030101060003" pitchFamily="34" charset="-18"/>
              </a:rPr>
              <a:t>Scheduling</a:t>
            </a:r>
            <a:endParaRPr lang="pl-PL" sz="2800" b="1" spc="-150" dirty="0">
              <a:solidFill>
                <a:srgbClr val="003855"/>
              </a:solidFill>
              <a:latin typeface="Raleway" panose="020B0503030101060003" pitchFamily="34" charset="-18"/>
            </a:endParaRPr>
          </a:p>
          <a:p>
            <a:endParaRPr lang="pl-PL" sz="2800" b="1" spc="-150" dirty="0">
              <a:solidFill>
                <a:srgbClr val="003855"/>
              </a:solidFill>
              <a:latin typeface="Raleway" panose="020B0503030101060003" pitchFamily="34" charset="-18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7121968" y="6427739"/>
            <a:ext cx="17343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600" b="1" dirty="0">
                <a:solidFill>
                  <a:srgbClr val="003855"/>
                </a:solidFill>
              </a:rPr>
              <a:t>Kontrola procesu relokacji </a:t>
            </a:r>
          </a:p>
        </p:txBody>
      </p:sp>
    </p:spTree>
    <p:extLst>
      <p:ext uri="{BB962C8B-B14F-4D97-AF65-F5344CB8AC3E}">
        <p14:creationId xmlns:p14="http://schemas.microsoft.com/office/powerpoint/2010/main" val="15007651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" t="9036" r="-146" b="19103"/>
          <a:stretch/>
        </p:blipFill>
        <p:spPr>
          <a:xfrm>
            <a:off x="180305" y="1635617"/>
            <a:ext cx="8789955" cy="4198513"/>
          </a:xfrm>
          <a:prstGeom prst="rect">
            <a:avLst/>
          </a:prstGeom>
        </p:spPr>
      </p:pic>
      <p:cxnSp>
        <p:nvCxnSpPr>
          <p:cNvPr id="4" name="Łącznik prosty 3"/>
          <p:cNvCxnSpPr/>
          <p:nvPr/>
        </p:nvCxnSpPr>
        <p:spPr>
          <a:xfrm>
            <a:off x="180305" y="1764406"/>
            <a:ext cx="8641724" cy="2575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>
            <a:off x="8822029" y="1790164"/>
            <a:ext cx="0" cy="4032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>
            <a:off x="8822029" y="1841680"/>
            <a:ext cx="0" cy="417082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/>
          <p:cNvCxnSpPr/>
          <p:nvPr/>
        </p:nvCxnSpPr>
        <p:spPr>
          <a:xfrm>
            <a:off x="180305" y="5986751"/>
            <a:ext cx="8641724" cy="2575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ole tekstowe 8"/>
          <p:cNvSpPr txBox="1"/>
          <p:nvPr/>
        </p:nvSpPr>
        <p:spPr>
          <a:xfrm>
            <a:off x="470255" y="2045817"/>
            <a:ext cx="8061821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600"/>
              </a:lnSpc>
              <a:buFont typeface="Wingdings" panose="05000000000000000000" pitchFamily="2" charset="2"/>
              <a:buChar char="§"/>
            </a:pPr>
            <a:r>
              <a:rPr lang="en-US" sz="2300" i="1" dirty="0">
                <a:solidFill>
                  <a:srgbClr val="003959"/>
                </a:solidFill>
                <a:latin typeface="Raleway" panose="020B0503030101060003" pitchFamily="34" charset="-18"/>
              </a:rPr>
              <a:t>A daily schedule will be maintained for all truck traffic in and out of the </a:t>
            </a:r>
            <a:r>
              <a:rPr lang="pl-PL" sz="2300" i="1" dirty="0" err="1">
                <a:solidFill>
                  <a:srgbClr val="003959"/>
                </a:solidFill>
                <a:latin typeface="Raleway" panose="020B0503030101060003" pitchFamily="34" charset="-18"/>
              </a:rPr>
              <a:t>Origin</a:t>
            </a:r>
            <a:r>
              <a:rPr lang="en-US" sz="2300" i="1" dirty="0">
                <a:solidFill>
                  <a:srgbClr val="003959"/>
                </a:solidFill>
                <a:latin typeface="Raleway" panose="020B0503030101060003" pitchFamily="34" charset="-18"/>
              </a:rPr>
              <a:t> site</a:t>
            </a:r>
            <a:endParaRPr lang="pl-PL" i="1" dirty="0">
              <a:solidFill>
                <a:srgbClr val="003959"/>
              </a:solidFill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470256" y="527982"/>
            <a:ext cx="80618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  <a:t>Step 4: </a:t>
            </a:r>
            <a:b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</a:br>
            <a: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  <a:t>Truck </a:t>
            </a:r>
            <a:r>
              <a:rPr lang="pl-PL" sz="2800" b="1" spc="-150" dirty="0" err="1">
                <a:solidFill>
                  <a:srgbClr val="003855"/>
                </a:solidFill>
                <a:latin typeface="Raleway" panose="020B0503030101060003" pitchFamily="34" charset="-18"/>
              </a:rPr>
              <a:t>Scheduling</a:t>
            </a:r>
            <a:endParaRPr lang="pl-PL" sz="2800" b="1" spc="-150" dirty="0">
              <a:solidFill>
                <a:srgbClr val="003855"/>
              </a:solidFill>
              <a:latin typeface="Raleway" panose="020B0503030101060003" pitchFamily="34" charset="-18"/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7121968" y="6427739"/>
            <a:ext cx="17343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600" b="1" dirty="0">
                <a:solidFill>
                  <a:srgbClr val="003855"/>
                </a:solidFill>
              </a:rPr>
              <a:t>Kontrola procesu relokacji </a:t>
            </a:r>
          </a:p>
        </p:txBody>
      </p:sp>
    </p:spTree>
    <p:extLst>
      <p:ext uri="{BB962C8B-B14F-4D97-AF65-F5344CB8AC3E}">
        <p14:creationId xmlns:p14="http://schemas.microsoft.com/office/powerpoint/2010/main" val="9011318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5" b="20088"/>
          <a:stretch/>
        </p:blipFill>
        <p:spPr>
          <a:xfrm>
            <a:off x="180304" y="1648496"/>
            <a:ext cx="8796271" cy="4172755"/>
          </a:xfrm>
          <a:prstGeom prst="rect">
            <a:avLst/>
          </a:prstGeom>
        </p:spPr>
      </p:pic>
      <p:cxnSp>
        <p:nvCxnSpPr>
          <p:cNvPr id="4" name="Łącznik prosty 3"/>
          <p:cNvCxnSpPr/>
          <p:nvPr/>
        </p:nvCxnSpPr>
        <p:spPr>
          <a:xfrm>
            <a:off x="180305" y="1764406"/>
            <a:ext cx="8641724" cy="2575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>
            <a:off x="8822029" y="1790164"/>
            <a:ext cx="0" cy="4032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>
            <a:off x="8822029" y="1841680"/>
            <a:ext cx="0" cy="417082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/>
          <p:cNvCxnSpPr/>
          <p:nvPr/>
        </p:nvCxnSpPr>
        <p:spPr>
          <a:xfrm>
            <a:off x="180305" y="5986751"/>
            <a:ext cx="8641724" cy="2575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44371" y="263501"/>
            <a:ext cx="80618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  <a:t>Step 5: </a:t>
            </a:r>
            <a:b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</a:br>
            <a:r>
              <a:rPr lang="pl-PL" sz="2800" b="1" spc="-150" dirty="0" err="1">
                <a:solidFill>
                  <a:srgbClr val="003855"/>
                </a:solidFill>
                <a:latin typeface="Raleway" panose="020B0503030101060003" pitchFamily="34" charset="-18"/>
              </a:rPr>
              <a:t>Origin</a:t>
            </a:r>
            <a: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  <a:t> Site </a:t>
            </a:r>
            <a:r>
              <a:rPr lang="pl-PL" sz="2800" b="1" spc="-150" dirty="0" err="1">
                <a:solidFill>
                  <a:srgbClr val="003855"/>
                </a:solidFill>
                <a:latin typeface="Raleway" panose="020B0503030101060003" pitchFamily="34" charset="-18"/>
              </a:rPr>
              <a:t>Receiving</a:t>
            </a:r>
            <a: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  <a:t> Schedule &amp; </a:t>
            </a:r>
            <a:r>
              <a:rPr lang="pl-PL" sz="2800" b="1" spc="-150" dirty="0" err="1">
                <a:solidFill>
                  <a:srgbClr val="003855"/>
                </a:solidFill>
                <a:latin typeface="Raleway" panose="020B0503030101060003" pitchFamily="34" charset="-18"/>
              </a:rPr>
              <a:t>Procedures</a:t>
            </a:r>
            <a:endParaRPr lang="pl-PL" sz="2800" b="1" spc="-150" dirty="0">
              <a:solidFill>
                <a:srgbClr val="003855"/>
              </a:solidFill>
              <a:latin typeface="Raleway" panose="020B0503030101060003" pitchFamily="34" charset="-18"/>
            </a:endParaRPr>
          </a:p>
          <a:p>
            <a:endParaRPr lang="pl-PL" sz="2800" b="1" spc="-150" dirty="0">
              <a:solidFill>
                <a:srgbClr val="003855"/>
              </a:solidFill>
              <a:latin typeface="Raleway" panose="020B0503030101060003" pitchFamily="34" charset="-18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7121968" y="6427739"/>
            <a:ext cx="17343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600" b="1" dirty="0">
                <a:solidFill>
                  <a:srgbClr val="003855"/>
                </a:solidFill>
              </a:rPr>
              <a:t>Kontrola procesu relokacji </a:t>
            </a:r>
          </a:p>
        </p:txBody>
      </p:sp>
    </p:spTree>
    <p:extLst>
      <p:ext uri="{BB962C8B-B14F-4D97-AF65-F5344CB8AC3E}">
        <p14:creationId xmlns:p14="http://schemas.microsoft.com/office/powerpoint/2010/main" val="6276606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brightnessContrast bright="-18000" contras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35" b="20088"/>
          <a:stretch/>
        </p:blipFill>
        <p:spPr>
          <a:xfrm>
            <a:off x="180304" y="1648496"/>
            <a:ext cx="8796271" cy="4172755"/>
          </a:xfrm>
          <a:prstGeom prst="rect">
            <a:avLst/>
          </a:prstGeom>
        </p:spPr>
      </p:pic>
      <p:cxnSp>
        <p:nvCxnSpPr>
          <p:cNvPr id="4" name="Łącznik prosty 3"/>
          <p:cNvCxnSpPr/>
          <p:nvPr/>
        </p:nvCxnSpPr>
        <p:spPr>
          <a:xfrm>
            <a:off x="180305" y="1764406"/>
            <a:ext cx="8641724" cy="2575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>
            <a:off x="8822029" y="1790164"/>
            <a:ext cx="0" cy="4032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>
            <a:off x="8822029" y="1841680"/>
            <a:ext cx="0" cy="417082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/>
          <p:cNvCxnSpPr/>
          <p:nvPr/>
        </p:nvCxnSpPr>
        <p:spPr>
          <a:xfrm>
            <a:off x="180305" y="5986751"/>
            <a:ext cx="8641724" cy="2575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44371" y="263501"/>
            <a:ext cx="80618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  <a:t>Step 5: </a:t>
            </a:r>
            <a:b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</a:br>
            <a:r>
              <a:rPr lang="pl-PL" sz="2800" b="1" spc="-150" dirty="0" err="1">
                <a:solidFill>
                  <a:srgbClr val="003855"/>
                </a:solidFill>
                <a:latin typeface="Raleway" panose="020B0503030101060003" pitchFamily="34" charset="-18"/>
              </a:rPr>
              <a:t>Origin</a:t>
            </a:r>
            <a: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  <a:t> Site </a:t>
            </a:r>
            <a:r>
              <a:rPr lang="pl-PL" sz="2800" b="1" spc="-150" dirty="0" err="1">
                <a:solidFill>
                  <a:srgbClr val="003855"/>
                </a:solidFill>
                <a:latin typeface="Raleway" panose="020B0503030101060003" pitchFamily="34" charset="-18"/>
              </a:rPr>
              <a:t>Receiving</a:t>
            </a:r>
            <a: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  <a:t> Schedule &amp; </a:t>
            </a:r>
            <a:r>
              <a:rPr lang="pl-PL" sz="2800" b="1" spc="-150" dirty="0" err="1">
                <a:solidFill>
                  <a:srgbClr val="003855"/>
                </a:solidFill>
                <a:latin typeface="Raleway" panose="020B0503030101060003" pitchFamily="34" charset="-18"/>
              </a:rPr>
              <a:t>Procedures</a:t>
            </a:r>
            <a:endParaRPr lang="pl-PL" sz="2800" b="1" spc="-150" dirty="0">
              <a:solidFill>
                <a:srgbClr val="003855"/>
              </a:solidFill>
              <a:latin typeface="Raleway" panose="020B0503030101060003" pitchFamily="34" charset="-18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544370" y="1944712"/>
            <a:ext cx="8061821" cy="2426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600"/>
              </a:lnSpc>
              <a:buFont typeface="Wingdings" panose="05000000000000000000" pitchFamily="2" charset="2"/>
              <a:buChar char="§"/>
            </a:pPr>
            <a:r>
              <a:rPr lang="en-US" sz="2300" i="1" dirty="0">
                <a:solidFill>
                  <a:srgbClr val="003959"/>
                </a:solidFill>
                <a:latin typeface="Raleway" panose="020B0503030101060003" pitchFamily="34" charset="-18"/>
              </a:rPr>
              <a:t>A schedule of expected truck arrival times will be reviewed each morning and updated throughout the day</a:t>
            </a:r>
            <a:endParaRPr lang="pl-PL" sz="2300" i="1" dirty="0">
              <a:solidFill>
                <a:srgbClr val="003959"/>
              </a:solidFill>
              <a:latin typeface="Raleway" panose="020B0503030101060003" pitchFamily="34" charset="-18"/>
            </a:endParaRPr>
          </a:p>
          <a:p>
            <a:pPr marL="342900" indent="-342900">
              <a:lnSpc>
                <a:spcPts val="2600"/>
              </a:lnSpc>
              <a:buFont typeface="Wingdings" panose="05000000000000000000" pitchFamily="2" charset="2"/>
              <a:buChar char="§"/>
            </a:pPr>
            <a:r>
              <a:rPr lang="en-US" sz="2300" i="1" dirty="0">
                <a:solidFill>
                  <a:srgbClr val="003959"/>
                </a:solidFill>
                <a:latin typeface="Raleway" panose="020B0503030101060003" pitchFamily="34" charset="-18"/>
              </a:rPr>
              <a:t>Staff or contractors will be scheduled to unload the trucks, put away inventory, tools, jigs, etc. and begin reassembly of the equipment.</a:t>
            </a:r>
          </a:p>
          <a:p>
            <a:pPr marL="342900" indent="-342900">
              <a:lnSpc>
                <a:spcPts val="2600"/>
              </a:lnSpc>
              <a:buFont typeface="Wingdings" panose="05000000000000000000" pitchFamily="2" charset="2"/>
              <a:buChar char="§"/>
            </a:pPr>
            <a:r>
              <a:rPr lang="en-US" sz="2300" i="1" dirty="0">
                <a:solidFill>
                  <a:srgbClr val="003959"/>
                </a:solidFill>
                <a:latin typeface="Raleway" panose="020B0503030101060003" pitchFamily="34" charset="-18"/>
              </a:rPr>
              <a:t>Tools and mobile equipment will be on hand at the appropriate time and location to unload the trucks 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7121968" y="6427739"/>
            <a:ext cx="17343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600" b="1" dirty="0">
                <a:solidFill>
                  <a:srgbClr val="003855"/>
                </a:solidFill>
              </a:rPr>
              <a:t>Kontrola procesu relokacji </a:t>
            </a:r>
          </a:p>
        </p:txBody>
      </p:sp>
    </p:spTree>
    <p:extLst>
      <p:ext uri="{BB962C8B-B14F-4D97-AF65-F5344CB8AC3E}">
        <p14:creationId xmlns:p14="http://schemas.microsoft.com/office/powerpoint/2010/main" val="4553404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2" b="7132"/>
          <a:stretch/>
        </p:blipFill>
        <p:spPr>
          <a:xfrm>
            <a:off x="180304" y="1661375"/>
            <a:ext cx="8783392" cy="4172755"/>
          </a:xfrm>
          <a:prstGeom prst="rect">
            <a:avLst/>
          </a:prstGeom>
        </p:spPr>
      </p:pic>
      <p:cxnSp>
        <p:nvCxnSpPr>
          <p:cNvPr id="4" name="Łącznik prosty 3"/>
          <p:cNvCxnSpPr/>
          <p:nvPr/>
        </p:nvCxnSpPr>
        <p:spPr>
          <a:xfrm>
            <a:off x="180305" y="1764406"/>
            <a:ext cx="8641724" cy="2575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>
            <a:off x="8822029" y="1790164"/>
            <a:ext cx="0" cy="4032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>
            <a:off x="8822029" y="1841680"/>
            <a:ext cx="0" cy="417082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/>
          <p:cNvCxnSpPr/>
          <p:nvPr/>
        </p:nvCxnSpPr>
        <p:spPr>
          <a:xfrm>
            <a:off x="180305" y="5986751"/>
            <a:ext cx="8641724" cy="2575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47528" y="527982"/>
            <a:ext cx="80618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  <a:t>Step 6: </a:t>
            </a:r>
            <a:b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</a:br>
            <a:r>
              <a:rPr lang="pl-PL" sz="2800" b="1" spc="-150" dirty="0" err="1">
                <a:solidFill>
                  <a:srgbClr val="003855"/>
                </a:solidFill>
                <a:latin typeface="Raleway" panose="020B0503030101060003" pitchFamily="34" charset="-18"/>
              </a:rPr>
              <a:t>Reassembly</a:t>
            </a:r>
            <a: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  <a:t> of the </a:t>
            </a:r>
            <a:r>
              <a:rPr lang="pl-PL" sz="2800" b="1" spc="-150" dirty="0" err="1">
                <a:solidFill>
                  <a:srgbClr val="003855"/>
                </a:solidFill>
                <a:latin typeface="Raleway" panose="020B0503030101060003" pitchFamily="34" charset="-18"/>
              </a:rPr>
              <a:t>equipment</a:t>
            </a:r>
            <a:endParaRPr lang="pl-PL" sz="2800" b="1" spc="-150" dirty="0">
              <a:solidFill>
                <a:srgbClr val="003855"/>
              </a:solidFill>
              <a:latin typeface="Raleway" panose="020B0503030101060003" pitchFamily="34" charset="-18"/>
            </a:endParaRPr>
          </a:p>
          <a:p>
            <a:endParaRPr lang="pl-PL" sz="2800" b="1" spc="-150" dirty="0">
              <a:solidFill>
                <a:srgbClr val="003855"/>
              </a:solidFill>
              <a:latin typeface="Raleway" panose="020B0503030101060003" pitchFamily="34" charset="-18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7121968" y="6427739"/>
            <a:ext cx="17343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600" b="1" dirty="0">
                <a:solidFill>
                  <a:srgbClr val="003855"/>
                </a:solidFill>
              </a:rPr>
              <a:t>Kontrola procesu relokacji </a:t>
            </a:r>
          </a:p>
        </p:txBody>
      </p:sp>
    </p:spTree>
    <p:extLst>
      <p:ext uri="{BB962C8B-B14F-4D97-AF65-F5344CB8AC3E}">
        <p14:creationId xmlns:p14="http://schemas.microsoft.com/office/powerpoint/2010/main" val="22153794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1" b="26296"/>
          <a:stretch/>
        </p:blipFill>
        <p:spPr>
          <a:xfrm>
            <a:off x="180305" y="1674254"/>
            <a:ext cx="8783391" cy="4206826"/>
          </a:xfrm>
          <a:prstGeom prst="rect">
            <a:avLst/>
          </a:prstGeom>
        </p:spPr>
      </p:pic>
      <p:cxnSp>
        <p:nvCxnSpPr>
          <p:cNvPr id="4" name="Łącznik prosty 3"/>
          <p:cNvCxnSpPr/>
          <p:nvPr/>
        </p:nvCxnSpPr>
        <p:spPr>
          <a:xfrm>
            <a:off x="180305" y="1764406"/>
            <a:ext cx="8641724" cy="2575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>
            <a:off x="8822029" y="1790164"/>
            <a:ext cx="0" cy="4032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>
            <a:off x="8822029" y="1841680"/>
            <a:ext cx="0" cy="417082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/>
          <p:cNvCxnSpPr/>
          <p:nvPr/>
        </p:nvCxnSpPr>
        <p:spPr>
          <a:xfrm>
            <a:off x="180305" y="5986751"/>
            <a:ext cx="8641724" cy="2575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47528" y="527982"/>
            <a:ext cx="80618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  <a:t>Step 6: </a:t>
            </a:r>
            <a:b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</a:br>
            <a:r>
              <a:rPr lang="pl-PL" sz="2800" b="1" spc="-150" dirty="0" err="1">
                <a:solidFill>
                  <a:srgbClr val="003855"/>
                </a:solidFill>
                <a:latin typeface="Raleway" panose="020B0503030101060003" pitchFamily="34" charset="-18"/>
              </a:rPr>
              <a:t>Reassembly</a:t>
            </a:r>
            <a: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  <a:t> of the </a:t>
            </a:r>
            <a:r>
              <a:rPr lang="pl-PL" sz="2800" b="1" spc="-150" dirty="0" err="1">
                <a:solidFill>
                  <a:srgbClr val="003855"/>
                </a:solidFill>
                <a:latin typeface="Raleway" panose="020B0503030101060003" pitchFamily="34" charset="-18"/>
              </a:rPr>
              <a:t>equipment</a:t>
            </a:r>
            <a:endParaRPr lang="pl-PL" sz="2800" b="1" spc="-150" dirty="0">
              <a:solidFill>
                <a:srgbClr val="003855"/>
              </a:solidFill>
              <a:latin typeface="Raleway" panose="020B0503030101060003" pitchFamily="34" charset="-18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547528" y="1777283"/>
            <a:ext cx="8285134" cy="3223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850" i="1" dirty="0">
                <a:solidFill>
                  <a:srgbClr val="003959"/>
                </a:solidFill>
                <a:latin typeface="Raleway" panose="020B0503030101060003" pitchFamily="34" charset="-18"/>
              </a:rPr>
              <a:t>Ensure that all tools required for the assembly are available</a:t>
            </a:r>
            <a:endParaRPr lang="pl-PL" sz="1850" i="1" dirty="0">
              <a:solidFill>
                <a:srgbClr val="003959"/>
              </a:solidFill>
              <a:latin typeface="Raleway" panose="020B0503030101060003" pitchFamily="34" charset="-18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850" i="1" dirty="0">
                <a:solidFill>
                  <a:srgbClr val="003959"/>
                </a:solidFill>
                <a:latin typeface="Raleway" panose="020B0503030101060003" pitchFamily="34" charset="-18"/>
              </a:rPr>
              <a:t>Re-assemble equipment taking efforts to realign separated parts.  Utilize  photos taken in </a:t>
            </a:r>
            <a:r>
              <a:rPr lang="pl-PL" sz="1850" i="1" dirty="0" err="1">
                <a:solidFill>
                  <a:srgbClr val="003959"/>
                </a:solidFill>
                <a:latin typeface="Raleway" panose="020B0503030101060003" pitchFamily="34" charset="-18"/>
              </a:rPr>
              <a:t>Origin</a:t>
            </a:r>
            <a:r>
              <a:rPr lang="pl-PL" sz="1850" i="1" dirty="0">
                <a:solidFill>
                  <a:srgbClr val="003959"/>
                </a:solidFill>
                <a:latin typeface="Raleway" panose="020B0503030101060003" pitchFamily="34" charset="-18"/>
              </a:rPr>
              <a:t> Site</a:t>
            </a:r>
            <a:r>
              <a:rPr lang="en-US" sz="1850" i="1" dirty="0">
                <a:solidFill>
                  <a:srgbClr val="003959"/>
                </a:solidFill>
                <a:latin typeface="Raleway" panose="020B0503030101060003" pitchFamily="34" charset="-18"/>
              </a:rPr>
              <a:t> and any  available equipment diagrams as guides.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850" i="1" dirty="0">
                <a:solidFill>
                  <a:srgbClr val="003959"/>
                </a:solidFill>
                <a:latin typeface="Raleway" panose="020B0503030101060003" pitchFamily="34" charset="-18"/>
              </a:rPr>
              <a:t>Note any special connections to floors, walls or columns for stability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1850" i="1" dirty="0">
                <a:solidFill>
                  <a:srgbClr val="003959"/>
                </a:solidFill>
                <a:latin typeface="Raleway" panose="020B0503030101060003" pitchFamily="34" charset="-18"/>
              </a:rPr>
              <a:t>Level </a:t>
            </a:r>
            <a:r>
              <a:rPr lang="pl-PL" sz="1850" i="1" dirty="0" err="1">
                <a:solidFill>
                  <a:srgbClr val="003959"/>
                </a:solidFill>
                <a:latin typeface="Raleway" panose="020B0503030101060003" pitchFamily="34" charset="-18"/>
              </a:rPr>
              <a:t>equipment</a:t>
            </a:r>
            <a:endParaRPr lang="pl-PL" sz="1850" i="1" dirty="0">
              <a:solidFill>
                <a:srgbClr val="003959"/>
              </a:solidFill>
              <a:latin typeface="Raleway" panose="020B0503030101060003" pitchFamily="34" charset="-18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850" i="1" dirty="0">
                <a:solidFill>
                  <a:srgbClr val="003959"/>
                </a:solidFill>
                <a:latin typeface="Raleway" panose="020B0503030101060003" pitchFamily="34" charset="-18"/>
              </a:rPr>
              <a:t>Connect all Utilities – power supplies,, compressors, air supplies, water supplies, waste </a:t>
            </a:r>
            <a:r>
              <a:rPr lang="pl-PL" sz="1850" i="1" dirty="0">
                <a:solidFill>
                  <a:srgbClr val="003959"/>
                </a:solidFill>
                <a:latin typeface="Raleway" panose="020B0503030101060003" pitchFamily="34" charset="-18"/>
              </a:rPr>
              <a:t>system</a:t>
            </a:r>
            <a:endParaRPr lang="en-US" sz="1850" i="1" dirty="0">
              <a:solidFill>
                <a:srgbClr val="003959"/>
              </a:solidFill>
              <a:latin typeface="Raleway" panose="020B0503030101060003" pitchFamily="34" charset="-18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850" i="1" dirty="0">
                <a:solidFill>
                  <a:srgbClr val="003959"/>
                </a:solidFill>
                <a:latin typeface="Raleway" panose="020B0503030101060003" pitchFamily="34" charset="-18"/>
              </a:rPr>
              <a:t>Fill all reservoirs for hydraulic oil, lubricating oils, water, etc. required to operate the equipment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850" i="1" dirty="0">
                <a:solidFill>
                  <a:srgbClr val="003959"/>
                </a:solidFill>
                <a:latin typeface="Raleway" panose="020B0503030101060003" pitchFamily="34" charset="-18"/>
              </a:rPr>
              <a:t>Lockout/tag out equipment prior to start up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7121968" y="6427739"/>
            <a:ext cx="17343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600" b="1" dirty="0">
                <a:solidFill>
                  <a:srgbClr val="003855"/>
                </a:solidFill>
              </a:rPr>
              <a:t>Kontrola procesu relokacji </a:t>
            </a:r>
          </a:p>
        </p:txBody>
      </p:sp>
    </p:spTree>
    <p:extLst>
      <p:ext uri="{BB962C8B-B14F-4D97-AF65-F5344CB8AC3E}">
        <p14:creationId xmlns:p14="http://schemas.microsoft.com/office/powerpoint/2010/main" val="20443700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9" b="14645"/>
          <a:stretch/>
        </p:blipFill>
        <p:spPr>
          <a:xfrm>
            <a:off x="180304" y="1648495"/>
            <a:ext cx="8796271" cy="4185635"/>
          </a:xfrm>
          <a:prstGeom prst="rect">
            <a:avLst/>
          </a:prstGeom>
        </p:spPr>
      </p:pic>
      <p:cxnSp>
        <p:nvCxnSpPr>
          <p:cNvPr id="4" name="Łącznik prosty 3"/>
          <p:cNvCxnSpPr/>
          <p:nvPr/>
        </p:nvCxnSpPr>
        <p:spPr>
          <a:xfrm>
            <a:off x="180305" y="1764406"/>
            <a:ext cx="8641724" cy="2575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>
            <a:off x="8822029" y="1790164"/>
            <a:ext cx="0" cy="4032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>
            <a:off x="8822029" y="1841680"/>
            <a:ext cx="0" cy="417082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/>
          <p:cNvCxnSpPr/>
          <p:nvPr/>
        </p:nvCxnSpPr>
        <p:spPr>
          <a:xfrm>
            <a:off x="180305" y="5986751"/>
            <a:ext cx="8641724" cy="2575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47528" y="527982"/>
            <a:ext cx="80618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  <a:t>Step 7: </a:t>
            </a:r>
            <a:b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</a:br>
            <a:r>
              <a:rPr lang="en-US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  <a:t>Quality System Designed and Implemented</a:t>
            </a:r>
          </a:p>
          <a:p>
            <a:endParaRPr lang="pl-PL" sz="2800" b="1" spc="-150" dirty="0">
              <a:solidFill>
                <a:srgbClr val="003855"/>
              </a:solidFill>
              <a:latin typeface="Raleway" panose="020B0503030101060003" pitchFamily="34" charset="-18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7121968" y="6427739"/>
            <a:ext cx="17343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600" b="1" dirty="0">
                <a:solidFill>
                  <a:srgbClr val="003855"/>
                </a:solidFill>
              </a:rPr>
              <a:t>Kontrola procesu relokacji </a:t>
            </a:r>
          </a:p>
        </p:txBody>
      </p:sp>
    </p:spTree>
    <p:extLst>
      <p:ext uri="{BB962C8B-B14F-4D97-AF65-F5344CB8AC3E}">
        <p14:creationId xmlns:p14="http://schemas.microsoft.com/office/powerpoint/2010/main" val="39648591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" t="1514" r="-891" b="27073"/>
          <a:stretch/>
        </p:blipFill>
        <p:spPr>
          <a:xfrm>
            <a:off x="180304" y="1635617"/>
            <a:ext cx="8863480" cy="4215633"/>
          </a:xfrm>
          <a:prstGeom prst="rect">
            <a:avLst/>
          </a:prstGeom>
        </p:spPr>
      </p:pic>
      <p:cxnSp>
        <p:nvCxnSpPr>
          <p:cNvPr id="4" name="Łącznik prosty 3"/>
          <p:cNvCxnSpPr/>
          <p:nvPr/>
        </p:nvCxnSpPr>
        <p:spPr>
          <a:xfrm>
            <a:off x="180305" y="1764406"/>
            <a:ext cx="8641724" cy="2575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>
            <a:off x="8822029" y="1790164"/>
            <a:ext cx="0" cy="4032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>
            <a:off x="8822029" y="1841680"/>
            <a:ext cx="0" cy="417082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/>
          <p:cNvCxnSpPr/>
          <p:nvPr/>
        </p:nvCxnSpPr>
        <p:spPr>
          <a:xfrm>
            <a:off x="180305" y="5986751"/>
            <a:ext cx="8641724" cy="2575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47528" y="527982"/>
            <a:ext cx="80618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  <a:t>Step 7: </a:t>
            </a:r>
            <a:b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</a:br>
            <a:r>
              <a:rPr lang="en-US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  <a:t>Quality System Designed and Implemented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547528" y="2046724"/>
            <a:ext cx="8061821" cy="1759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600"/>
              </a:lnSpc>
              <a:buFont typeface="Wingdings" panose="05000000000000000000" pitchFamily="2" charset="2"/>
              <a:buChar char="§"/>
            </a:pPr>
            <a:r>
              <a:rPr lang="en-US" sz="2300" i="1" dirty="0">
                <a:solidFill>
                  <a:srgbClr val="003959"/>
                </a:solidFill>
                <a:latin typeface="Raleway" panose="020B0503030101060003" pitchFamily="34" charset="-18"/>
              </a:rPr>
              <a:t>Before the Equipment can be certified as producing product correctly, we need to install a pre-production quality system.  This includes inspection procedures, product specifications/drawings, and the visual work instructions for each piece of equipment/each product</a:t>
            </a:r>
            <a:endParaRPr lang="pl-PL" sz="2300" i="1" dirty="0">
              <a:solidFill>
                <a:srgbClr val="003959"/>
              </a:solidFill>
              <a:latin typeface="Raleway" panose="020B0503030101060003" pitchFamily="34" charset="-18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7121968" y="6427739"/>
            <a:ext cx="17343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600" b="1" dirty="0">
                <a:solidFill>
                  <a:srgbClr val="003855"/>
                </a:solidFill>
              </a:rPr>
              <a:t>Kontrola procesu relokacji </a:t>
            </a:r>
          </a:p>
        </p:txBody>
      </p:sp>
    </p:spTree>
    <p:extLst>
      <p:ext uri="{BB962C8B-B14F-4D97-AF65-F5344CB8AC3E}">
        <p14:creationId xmlns:p14="http://schemas.microsoft.com/office/powerpoint/2010/main" val="21282511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" t="19574" r="146" b="8098"/>
          <a:stretch/>
        </p:blipFill>
        <p:spPr>
          <a:xfrm>
            <a:off x="180302" y="1648496"/>
            <a:ext cx="8796271" cy="4237149"/>
          </a:xfrm>
          <a:prstGeom prst="rect">
            <a:avLst/>
          </a:prstGeom>
        </p:spPr>
      </p:pic>
      <p:cxnSp>
        <p:nvCxnSpPr>
          <p:cNvPr id="4" name="Łącznik prosty 3"/>
          <p:cNvCxnSpPr/>
          <p:nvPr/>
        </p:nvCxnSpPr>
        <p:spPr>
          <a:xfrm>
            <a:off x="180305" y="1764406"/>
            <a:ext cx="8641724" cy="2575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>
            <a:off x="8822029" y="1790164"/>
            <a:ext cx="0" cy="4032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>
            <a:off x="8822029" y="1841680"/>
            <a:ext cx="0" cy="417082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/>
          <p:cNvCxnSpPr/>
          <p:nvPr/>
        </p:nvCxnSpPr>
        <p:spPr>
          <a:xfrm>
            <a:off x="180305" y="5986751"/>
            <a:ext cx="8641724" cy="2575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47528" y="527982"/>
            <a:ext cx="80618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  <a:t>Step 8: </a:t>
            </a:r>
            <a:b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</a:br>
            <a: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  <a:t>Start </a:t>
            </a:r>
            <a:r>
              <a:rPr lang="pl-PL" sz="2800" b="1" spc="-150" dirty="0" err="1">
                <a:solidFill>
                  <a:srgbClr val="003855"/>
                </a:solidFill>
                <a:latin typeface="Raleway" panose="020B0503030101060003" pitchFamily="34" charset="-18"/>
              </a:rPr>
              <a:t>up</a:t>
            </a:r>
            <a: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  <a:t> and </a:t>
            </a:r>
            <a:r>
              <a:rPr lang="pl-PL" sz="2800" b="1" spc="-150" dirty="0" err="1">
                <a:solidFill>
                  <a:srgbClr val="003855"/>
                </a:solidFill>
                <a:latin typeface="Raleway" panose="020B0503030101060003" pitchFamily="34" charset="-18"/>
              </a:rPr>
              <a:t>testing</a:t>
            </a:r>
            <a:endParaRPr lang="pl-PL" sz="2800" b="1" spc="-150" dirty="0">
              <a:solidFill>
                <a:srgbClr val="003855"/>
              </a:solidFill>
              <a:latin typeface="Raleway" panose="020B0503030101060003" pitchFamily="34" charset="-18"/>
            </a:endParaRPr>
          </a:p>
          <a:p>
            <a:endParaRPr lang="pl-PL" sz="2800" b="1" spc="-150" dirty="0">
              <a:solidFill>
                <a:srgbClr val="003855"/>
              </a:solidFill>
              <a:latin typeface="Raleway" panose="020B0503030101060003" pitchFamily="34" charset="-18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7121968" y="6427739"/>
            <a:ext cx="17343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600" b="1" dirty="0">
                <a:solidFill>
                  <a:srgbClr val="003855"/>
                </a:solidFill>
              </a:rPr>
              <a:t>Kontrola procesu relokacji </a:t>
            </a:r>
          </a:p>
        </p:txBody>
      </p:sp>
    </p:spTree>
    <p:extLst>
      <p:ext uri="{BB962C8B-B14F-4D97-AF65-F5344CB8AC3E}">
        <p14:creationId xmlns:p14="http://schemas.microsoft.com/office/powerpoint/2010/main" val="2785780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9091" y="3154941"/>
            <a:ext cx="3460057" cy="1866173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551780" y="2385500"/>
            <a:ext cx="80146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spc="-150" dirty="0" err="1">
                <a:solidFill>
                  <a:srgbClr val="003959"/>
                </a:solidFill>
                <a:latin typeface="Raleway" panose="020B0503030101060003" pitchFamily="34" charset="-18"/>
              </a:rPr>
              <a:t>Relocation</a:t>
            </a:r>
            <a:r>
              <a:rPr lang="pl-PL" sz="4400" b="1" spc="-150" dirty="0">
                <a:solidFill>
                  <a:srgbClr val="003959"/>
                </a:solidFill>
                <a:latin typeface="Raleway" panose="020B0503030101060003" pitchFamily="34" charset="-18"/>
              </a:rPr>
              <a:t> Control </a:t>
            </a:r>
            <a:r>
              <a:rPr lang="pl-PL" sz="4400" b="1" spc="-150" dirty="0" err="1">
                <a:solidFill>
                  <a:srgbClr val="003959"/>
                </a:solidFill>
                <a:latin typeface="Raleway" panose="020B0503030101060003" pitchFamily="34" charset="-18"/>
              </a:rPr>
              <a:t>Process</a:t>
            </a:r>
            <a:endParaRPr lang="pl-PL" sz="4000" b="1" spc="-150" dirty="0">
              <a:solidFill>
                <a:srgbClr val="003959"/>
              </a:solidFill>
              <a:latin typeface="Raleway" panose="020B05030301010600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9872050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" t="19574" r="146" b="8098"/>
          <a:stretch/>
        </p:blipFill>
        <p:spPr>
          <a:xfrm>
            <a:off x="180302" y="1648496"/>
            <a:ext cx="8796271" cy="4237149"/>
          </a:xfrm>
          <a:prstGeom prst="rect">
            <a:avLst/>
          </a:prstGeom>
        </p:spPr>
      </p:pic>
      <p:cxnSp>
        <p:nvCxnSpPr>
          <p:cNvPr id="4" name="Łącznik prosty 3"/>
          <p:cNvCxnSpPr/>
          <p:nvPr/>
        </p:nvCxnSpPr>
        <p:spPr>
          <a:xfrm>
            <a:off x="180305" y="1764406"/>
            <a:ext cx="8641724" cy="2575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>
            <a:off x="8822029" y="1790164"/>
            <a:ext cx="0" cy="4032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>
            <a:off x="8822029" y="1841680"/>
            <a:ext cx="0" cy="417082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/>
          <p:cNvCxnSpPr/>
          <p:nvPr/>
        </p:nvCxnSpPr>
        <p:spPr>
          <a:xfrm>
            <a:off x="180305" y="5986751"/>
            <a:ext cx="8641724" cy="2575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47528" y="527982"/>
            <a:ext cx="80618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  <a:t>Step 8: </a:t>
            </a:r>
            <a:b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</a:br>
            <a: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  <a:t>Start </a:t>
            </a:r>
            <a:r>
              <a:rPr lang="pl-PL" sz="2800" b="1" spc="-150" dirty="0" err="1">
                <a:solidFill>
                  <a:srgbClr val="003855"/>
                </a:solidFill>
                <a:latin typeface="Raleway" panose="020B0503030101060003" pitchFamily="34" charset="-18"/>
              </a:rPr>
              <a:t>up</a:t>
            </a:r>
            <a: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  <a:t> and </a:t>
            </a:r>
            <a:r>
              <a:rPr lang="pl-PL" sz="2800" b="1" spc="-150" dirty="0" err="1">
                <a:solidFill>
                  <a:srgbClr val="003855"/>
                </a:solidFill>
                <a:latin typeface="Raleway" panose="020B0503030101060003" pitchFamily="34" charset="-18"/>
              </a:rPr>
              <a:t>testing</a:t>
            </a:r>
            <a:endParaRPr lang="pl-PL" sz="2800" b="1" spc="-150" dirty="0">
              <a:solidFill>
                <a:srgbClr val="003855"/>
              </a:solidFill>
              <a:latin typeface="Raleway" panose="020B0503030101060003" pitchFamily="34" charset="-18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547528" y="1866292"/>
            <a:ext cx="813059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i="1" dirty="0">
                <a:solidFill>
                  <a:srgbClr val="003959"/>
                </a:solidFill>
                <a:latin typeface="Raleway" panose="020B0503030101060003" pitchFamily="34" charset="-18"/>
              </a:rPr>
              <a:t>Collect visual work instructions and machine instructions created at the </a:t>
            </a:r>
            <a:r>
              <a:rPr lang="pl-PL" i="1" dirty="0" err="1">
                <a:solidFill>
                  <a:srgbClr val="003959"/>
                </a:solidFill>
                <a:latin typeface="Raleway" panose="020B0503030101060003" pitchFamily="34" charset="-18"/>
              </a:rPr>
              <a:t>Origin</a:t>
            </a:r>
            <a:r>
              <a:rPr lang="en-US" i="1" dirty="0">
                <a:solidFill>
                  <a:srgbClr val="003959"/>
                </a:solidFill>
                <a:latin typeface="Raleway" panose="020B0503030101060003" pitchFamily="34" charset="-18"/>
              </a:rPr>
              <a:t> plant for this piece of equipment and store near the equipment.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i="1" dirty="0">
                <a:solidFill>
                  <a:srgbClr val="003959"/>
                </a:solidFill>
                <a:latin typeface="Raleway" panose="020B0503030101060003" pitchFamily="34" charset="-18"/>
              </a:rPr>
              <a:t>Bring in an experienced operator(from </a:t>
            </a:r>
            <a:r>
              <a:rPr lang="pl-PL" i="1" dirty="0" err="1">
                <a:solidFill>
                  <a:srgbClr val="003959"/>
                </a:solidFill>
                <a:latin typeface="Raleway" panose="020B0503030101060003" pitchFamily="34" charset="-18"/>
              </a:rPr>
              <a:t>Origin</a:t>
            </a:r>
            <a:r>
              <a:rPr lang="pl-PL" i="1" dirty="0">
                <a:solidFill>
                  <a:srgbClr val="003959"/>
                </a:solidFill>
                <a:latin typeface="Raleway" panose="020B0503030101060003" pitchFamily="34" charset="-18"/>
              </a:rPr>
              <a:t> </a:t>
            </a:r>
            <a:r>
              <a:rPr lang="pl-PL" i="1" dirty="0" err="1">
                <a:solidFill>
                  <a:srgbClr val="003959"/>
                </a:solidFill>
                <a:latin typeface="Raleway" panose="020B0503030101060003" pitchFamily="34" charset="-18"/>
              </a:rPr>
              <a:t>site</a:t>
            </a:r>
            <a:r>
              <a:rPr lang="en-US" i="1" dirty="0">
                <a:solidFill>
                  <a:srgbClr val="003959"/>
                </a:solidFill>
                <a:latin typeface="Raleway" panose="020B0503030101060003" pitchFamily="34" charset="-18"/>
              </a:rPr>
              <a:t> or trained in </a:t>
            </a:r>
            <a:r>
              <a:rPr lang="pl-PL" i="1" dirty="0" err="1">
                <a:solidFill>
                  <a:srgbClr val="003959"/>
                </a:solidFill>
                <a:latin typeface="Raleway" panose="020B0503030101060003" pitchFamily="34" charset="-18"/>
              </a:rPr>
              <a:t>Origin</a:t>
            </a:r>
            <a:r>
              <a:rPr lang="pl-PL" i="1" dirty="0">
                <a:solidFill>
                  <a:srgbClr val="003959"/>
                </a:solidFill>
                <a:latin typeface="Raleway" panose="020B0503030101060003" pitchFamily="34" charset="-18"/>
              </a:rPr>
              <a:t> </a:t>
            </a:r>
            <a:r>
              <a:rPr lang="pl-PL" i="1" dirty="0" err="1">
                <a:solidFill>
                  <a:srgbClr val="003959"/>
                </a:solidFill>
                <a:latin typeface="Raleway" panose="020B0503030101060003" pitchFamily="34" charset="-18"/>
              </a:rPr>
              <a:t>site</a:t>
            </a:r>
            <a:r>
              <a:rPr lang="en-US" i="1" dirty="0">
                <a:solidFill>
                  <a:srgbClr val="003959"/>
                </a:solidFill>
                <a:latin typeface="Raleway" panose="020B0503030101060003" pitchFamily="34" charset="-18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i="1" dirty="0">
                <a:solidFill>
                  <a:srgbClr val="003959"/>
                </a:solidFill>
                <a:latin typeface="Raleway" panose="020B0503030101060003" pitchFamily="34" charset="-18"/>
              </a:rPr>
              <a:t>Set equipment parameters/ load programs/complete any additional equipment setups required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i="1" dirty="0" err="1">
                <a:solidFill>
                  <a:srgbClr val="003959"/>
                </a:solidFill>
                <a:latin typeface="Raleway" panose="020B0503030101060003" pitchFamily="34" charset="-18"/>
              </a:rPr>
              <a:t>Unlock</a:t>
            </a:r>
            <a:r>
              <a:rPr lang="pl-PL" i="1" dirty="0">
                <a:solidFill>
                  <a:srgbClr val="003959"/>
                </a:solidFill>
                <a:latin typeface="Raleway" panose="020B0503030101060003" pitchFamily="34" charset="-18"/>
              </a:rPr>
              <a:t> </a:t>
            </a:r>
            <a:r>
              <a:rPr lang="pl-PL" i="1" dirty="0" err="1">
                <a:solidFill>
                  <a:srgbClr val="003959"/>
                </a:solidFill>
                <a:latin typeface="Raleway" panose="020B0503030101060003" pitchFamily="34" charset="-18"/>
              </a:rPr>
              <a:t>Equipment</a:t>
            </a:r>
            <a:endParaRPr lang="pl-PL" i="1" dirty="0">
              <a:solidFill>
                <a:srgbClr val="003959"/>
              </a:solidFill>
              <a:latin typeface="Raleway" panose="020B0503030101060003" pitchFamily="34" charset="-18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i="1" dirty="0">
                <a:solidFill>
                  <a:srgbClr val="003959"/>
                </a:solidFill>
                <a:latin typeface="Raleway" panose="020B0503030101060003" pitchFamily="34" charset="-18"/>
              </a:rPr>
              <a:t>Make the 1st few parts under controlled conditions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i="1" dirty="0">
                <a:solidFill>
                  <a:srgbClr val="003959"/>
                </a:solidFill>
                <a:latin typeface="Raleway" panose="020B0503030101060003" pitchFamily="34" charset="-18"/>
              </a:rPr>
              <a:t>Visually inspect each part produced.  Apply any additional quality procedures .</a:t>
            </a:r>
            <a:endParaRPr lang="pl-PL" i="1" dirty="0">
              <a:solidFill>
                <a:srgbClr val="003959"/>
              </a:solidFill>
              <a:latin typeface="Raleway" panose="020B0503030101060003" pitchFamily="34" charset="-18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i="1" dirty="0" err="1">
                <a:solidFill>
                  <a:srgbClr val="003959"/>
                </a:solidFill>
                <a:latin typeface="Raleway" panose="020B0503030101060003" pitchFamily="34" charset="-18"/>
              </a:rPr>
              <a:t>Identify</a:t>
            </a:r>
            <a:r>
              <a:rPr lang="pl-PL" i="1" dirty="0">
                <a:solidFill>
                  <a:srgbClr val="003959"/>
                </a:solidFill>
                <a:latin typeface="Raleway" panose="020B0503030101060003" pitchFamily="34" charset="-18"/>
              </a:rPr>
              <a:t> </a:t>
            </a:r>
            <a:r>
              <a:rPr lang="pl-PL" i="1" dirty="0" err="1">
                <a:solidFill>
                  <a:srgbClr val="003959"/>
                </a:solidFill>
                <a:latin typeface="Raleway" panose="020B0503030101060003" pitchFamily="34" charset="-18"/>
              </a:rPr>
              <a:t>defects</a:t>
            </a:r>
            <a:endParaRPr lang="pl-PL" i="1" dirty="0">
              <a:solidFill>
                <a:srgbClr val="003959"/>
              </a:solidFill>
              <a:latin typeface="Raleway" panose="020B0503030101060003" pitchFamily="34" charset="-18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i="1" dirty="0">
                <a:solidFill>
                  <a:srgbClr val="003959"/>
                </a:solidFill>
                <a:latin typeface="Raleway" panose="020B0503030101060003" pitchFamily="34" charset="-18"/>
              </a:rPr>
              <a:t>Conduct root cause analysis if necessary</a:t>
            </a:r>
            <a:endParaRPr lang="pl-PL" i="1" dirty="0">
              <a:solidFill>
                <a:srgbClr val="003959"/>
              </a:solidFill>
              <a:latin typeface="Raleway" panose="020B0503030101060003" pitchFamily="34" charset="-18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i="1" dirty="0" err="1">
                <a:solidFill>
                  <a:srgbClr val="003959"/>
                </a:solidFill>
                <a:latin typeface="Raleway" panose="020B0503030101060003" pitchFamily="34" charset="-18"/>
              </a:rPr>
              <a:t>Correct</a:t>
            </a:r>
            <a:r>
              <a:rPr lang="pl-PL" i="1" dirty="0">
                <a:solidFill>
                  <a:srgbClr val="003959"/>
                </a:solidFill>
                <a:latin typeface="Raleway" panose="020B0503030101060003" pitchFamily="34" charset="-18"/>
              </a:rPr>
              <a:t> </a:t>
            </a:r>
            <a:r>
              <a:rPr lang="pl-PL" i="1" dirty="0" err="1">
                <a:solidFill>
                  <a:srgbClr val="003959"/>
                </a:solidFill>
                <a:latin typeface="Raleway" panose="020B0503030101060003" pitchFamily="34" charset="-18"/>
              </a:rPr>
              <a:t>equipment</a:t>
            </a:r>
            <a:r>
              <a:rPr lang="pl-PL" i="1" dirty="0">
                <a:solidFill>
                  <a:srgbClr val="003959"/>
                </a:solidFill>
                <a:latin typeface="Raleway" panose="020B0503030101060003" pitchFamily="34" charset="-18"/>
              </a:rPr>
              <a:t> setup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7121968" y="6427739"/>
            <a:ext cx="17343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600" b="1" dirty="0">
                <a:solidFill>
                  <a:srgbClr val="003855"/>
                </a:solidFill>
              </a:rPr>
              <a:t>Kontrola procesu relokacji </a:t>
            </a:r>
          </a:p>
        </p:txBody>
      </p:sp>
    </p:spTree>
    <p:extLst>
      <p:ext uri="{BB962C8B-B14F-4D97-AF65-F5344CB8AC3E}">
        <p14:creationId xmlns:p14="http://schemas.microsoft.com/office/powerpoint/2010/main" val="2648425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Łącznik prosty 13"/>
          <p:cNvCxnSpPr/>
          <p:nvPr/>
        </p:nvCxnSpPr>
        <p:spPr>
          <a:xfrm>
            <a:off x="180305" y="5986751"/>
            <a:ext cx="8641724" cy="2575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47528" y="527982"/>
            <a:ext cx="80618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  <a:t>Major </a:t>
            </a:r>
            <a:r>
              <a:rPr lang="pl-PL" sz="2800" b="1" spc="-150" dirty="0" err="1">
                <a:solidFill>
                  <a:srgbClr val="003855"/>
                </a:solidFill>
                <a:latin typeface="Raleway" panose="020B0503030101060003" pitchFamily="34" charset="-18"/>
              </a:rPr>
              <a:t>Projects</a:t>
            </a:r>
            <a:endParaRPr lang="pl-PL" sz="2800" b="1" spc="-150" dirty="0">
              <a:solidFill>
                <a:srgbClr val="003855"/>
              </a:solidFill>
              <a:latin typeface="Raleway" panose="020B0503030101060003" pitchFamily="34" charset="-18"/>
            </a:endParaRPr>
          </a:p>
          <a:p>
            <a:endParaRPr lang="pl-PL" sz="2800" b="1" spc="-150" dirty="0">
              <a:solidFill>
                <a:srgbClr val="003855"/>
              </a:solidFill>
              <a:latin typeface="Raleway" panose="020B0503030101060003" pitchFamily="34" charset="-18"/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0919128"/>
              </p:ext>
            </p:extLst>
          </p:nvPr>
        </p:nvGraphicFramePr>
        <p:xfrm>
          <a:off x="180306" y="1642008"/>
          <a:ext cx="8796270" cy="3831512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31682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038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42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8939"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err="1">
                          <a:latin typeface="Raleway" panose="020B0503030101060003" pitchFamily="34" charset="-18"/>
                        </a:rPr>
                        <a:t>Origin</a:t>
                      </a:r>
                      <a:r>
                        <a:rPr lang="pl-PL" sz="1600" dirty="0">
                          <a:latin typeface="Raleway" panose="020B0503030101060003" pitchFamily="34" charset="-18"/>
                        </a:rPr>
                        <a:t> Site</a:t>
                      </a: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85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err="1"/>
                        <a:t>Destination</a:t>
                      </a:r>
                      <a:r>
                        <a:rPr lang="pl-PL" sz="1600" dirty="0"/>
                        <a:t> Site</a:t>
                      </a: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85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err="1"/>
                        <a:t>Type</a:t>
                      </a:r>
                      <a:endParaRPr lang="pl-PL" sz="1600" dirty="0"/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8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8939">
                <a:tc>
                  <a:txBody>
                    <a:bodyPr/>
                    <a:lstStyle/>
                    <a:p>
                      <a:pPr algn="l"/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Aneby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, </a:t>
                      </a:r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Sweden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, </a:t>
                      </a:r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Hags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 AB</a:t>
                      </a: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Sosnowiec, Poland, </a:t>
                      </a:r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Hags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 Poland</a:t>
                      </a: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Hags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 </a:t>
                      </a:r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Production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 Plant</a:t>
                      </a: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939">
                <a:tc>
                  <a:txBody>
                    <a:bodyPr/>
                    <a:lstStyle/>
                    <a:p>
                      <a:pPr algn="l"/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Ekenassjon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, </a:t>
                      </a:r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Sweden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, Proton </a:t>
                      </a:r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Finishing</a:t>
                      </a:r>
                      <a:endParaRPr lang="pl-PL" sz="1300" b="0" dirty="0">
                        <a:solidFill>
                          <a:srgbClr val="003959"/>
                        </a:solidFill>
                        <a:latin typeface="Raleway" panose="020B0503030101060003" pitchFamily="34" charset="-18"/>
                      </a:endParaRP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Hillerstorp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, </a:t>
                      </a:r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Sweden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, Proton </a:t>
                      </a:r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Finishing</a:t>
                      </a:r>
                      <a:endParaRPr lang="pl-PL" sz="1300" b="0" dirty="0">
                        <a:solidFill>
                          <a:srgbClr val="003959"/>
                        </a:solidFill>
                        <a:latin typeface="Raleway" panose="020B0503030101060003" pitchFamily="34" charset="-18"/>
                      </a:endParaRP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Cataphoretic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 </a:t>
                      </a:r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Coating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 Line</a:t>
                      </a: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8939">
                <a:tc>
                  <a:txBody>
                    <a:bodyPr/>
                    <a:lstStyle/>
                    <a:p>
                      <a:pPr algn="l"/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Le </a:t>
                      </a:r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Mans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, France, </a:t>
                      </a:r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Agriel</a:t>
                      </a:r>
                      <a:endParaRPr lang="pl-PL" sz="1300" b="0" dirty="0">
                        <a:solidFill>
                          <a:srgbClr val="003959"/>
                        </a:solidFill>
                        <a:latin typeface="Raleway" panose="020B0503030101060003" pitchFamily="34" charset="-18"/>
                      </a:endParaRP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Le Mans, 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France</a:t>
                      </a:r>
                      <a:r>
                        <a:rPr lang="fr-FR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, Sanders Ouest</a:t>
                      </a:r>
                      <a:endParaRPr lang="pl-PL" sz="1300" b="0" dirty="0">
                        <a:solidFill>
                          <a:srgbClr val="003959"/>
                        </a:solidFill>
                        <a:latin typeface="Raleway" panose="020B0503030101060003" pitchFamily="34" charset="-18"/>
                      </a:endParaRP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Fodder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 </a:t>
                      </a:r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Production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 Line</a:t>
                      </a: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8939">
                <a:tc>
                  <a:txBody>
                    <a:bodyPr/>
                    <a:lstStyle/>
                    <a:p>
                      <a:pPr algn="l"/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Ekenassjon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, </a:t>
                      </a:r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Sweden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, A-</a:t>
                      </a:r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Lackering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 </a:t>
                      </a: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Savsjo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, </a:t>
                      </a:r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Sweden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, A-</a:t>
                      </a:r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Lackering</a:t>
                      </a:r>
                      <a:endParaRPr lang="pl-PL" sz="1300" b="0" dirty="0">
                        <a:solidFill>
                          <a:srgbClr val="003959"/>
                        </a:solidFill>
                        <a:latin typeface="Raleway" panose="020B0503030101060003" pitchFamily="34" charset="-18"/>
                      </a:endParaRP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Powder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 </a:t>
                      </a:r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Coating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 Line</a:t>
                      </a: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8939">
                <a:tc>
                  <a:txBody>
                    <a:bodyPr/>
                    <a:lstStyle/>
                    <a:p>
                      <a:pPr algn="l"/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Markaryd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, </a:t>
                      </a:r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Sweden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, </a:t>
                      </a:r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Nibe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 </a:t>
                      </a: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Kaunas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, </a:t>
                      </a:r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Lithuania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, </a:t>
                      </a:r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Pelly</a:t>
                      </a:r>
                      <a:endParaRPr lang="pl-PL" sz="1300" b="0" dirty="0">
                        <a:solidFill>
                          <a:srgbClr val="003959"/>
                        </a:solidFill>
                        <a:latin typeface="Raleway" panose="020B0503030101060003" pitchFamily="34" charset="-18"/>
                      </a:endParaRP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Powder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 </a:t>
                      </a:r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Coating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 Line</a:t>
                      </a: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8939">
                <a:tc>
                  <a:txBody>
                    <a:bodyPr/>
                    <a:lstStyle/>
                    <a:p>
                      <a:pPr algn="l"/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Laaperanta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, </a:t>
                      </a:r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Finnland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, </a:t>
                      </a:r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Paroc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 </a:t>
                      </a: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Hallekis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, </a:t>
                      </a:r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Sweden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, </a:t>
                      </a:r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Paroc</a:t>
                      </a:r>
                      <a:endParaRPr lang="pl-PL" sz="1300" b="0" dirty="0">
                        <a:solidFill>
                          <a:srgbClr val="003959"/>
                        </a:solidFill>
                        <a:latin typeface="Raleway" panose="020B0503030101060003" pitchFamily="34" charset="-18"/>
                      </a:endParaRP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Paroc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 </a:t>
                      </a:r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Production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 Plant</a:t>
                      </a: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8939">
                <a:tc>
                  <a:txBody>
                    <a:bodyPr/>
                    <a:lstStyle/>
                    <a:p>
                      <a:pPr algn="l"/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Enschede, </a:t>
                      </a:r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Netherlands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, </a:t>
                      </a:r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Unimeta</a:t>
                      </a:r>
                      <a:endParaRPr lang="pl-PL" sz="1300" b="0" dirty="0">
                        <a:solidFill>
                          <a:srgbClr val="003959"/>
                        </a:solidFill>
                        <a:latin typeface="Raleway" panose="020B0503030101060003" pitchFamily="34" charset="-18"/>
                      </a:endParaRP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Kaunas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, </a:t>
                      </a:r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Lithuania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, </a:t>
                      </a:r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Pelly</a:t>
                      </a:r>
                      <a:endParaRPr lang="pl-PL" sz="1300" b="0" dirty="0">
                        <a:solidFill>
                          <a:srgbClr val="003959"/>
                        </a:solidFill>
                        <a:latin typeface="Raleway" panose="020B0503030101060003" pitchFamily="34" charset="-18"/>
                      </a:endParaRP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Powder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 </a:t>
                      </a:r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Coating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 Line</a:t>
                      </a: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pole tekstowe 5"/>
          <p:cNvSpPr txBox="1"/>
          <p:nvPr/>
        </p:nvSpPr>
        <p:spPr>
          <a:xfrm>
            <a:off x="7121968" y="6427739"/>
            <a:ext cx="17343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600" b="1" dirty="0">
                <a:solidFill>
                  <a:srgbClr val="003855"/>
                </a:solidFill>
              </a:rPr>
              <a:t>Kontrola procesu relokacji </a:t>
            </a:r>
          </a:p>
        </p:txBody>
      </p:sp>
    </p:spTree>
    <p:extLst>
      <p:ext uri="{BB962C8B-B14F-4D97-AF65-F5344CB8AC3E}">
        <p14:creationId xmlns:p14="http://schemas.microsoft.com/office/powerpoint/2010/main" val="20833013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ole tekstowe 14"/>
          <p:cNvSpPr txBox="1"/>
          <p:nvPr/>
        </p:nvSpPr>
        <p:spPr>
          <a:xfrm>
            <a:off x="547528" y="527982"/>
            <a:ext cx="80618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  <a:t>Major </a:t>
            </a:r>
            <a:r>
              <a:rPr lang="pl-PL" sz="2800" b="1" spc="-150" dirty="0" err="1">
                <a:solidFill>
                  <a:srgbClr val="003855"/>
                </a:solidFill>
                <a:latin typeface="Raleway" panose="020B0503030101060003" pitchFamily="34" charset="-18"/>
              </a:rPr>
              <a:t>Projects</a:t>
            </a:r>
            <a:endParaRPr lang="pl-PL" sz="2800" b="1" spc="-150" dirty="0">
              <a:solidFill>
                <a:srgbClr val="003855"/>
              </a:solidFill>
              <a:latin typeface="Raleway" panose="020B0503030101060003" pitchFamily="34" charset="-18"/>
            </a:endParaRPr>
          </a:p>
          <a:p>
            <a:endParaRPr lang="pl-PL" sz="2800" b="1" spc="-150" dirty="0">
              <a:solidFill>
                <a:srgbClr val="003855"/>
              </a:solidFill>
              <a:latin typeface="Raleway" panose="020B0503030101060003" pitchFamily="34" charset="-18"/>
            </a:endParaRPr>
          </a:p>
        </p:txBody>
      </p:sp>
      <p:graphicFrame>
        <p:nvGraphicFramePr>
          <p:cNvPr id="11" name="Tabe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7531397"/>
              </p:ext>
            </p:extLst>
          </p:nvPr>
        </p:nvGraphicFramePr>
        <p:xfrm>
          <a:off x="180306" y="1642008"/>
          <a:ext cx="8796270" cy="3352573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31682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038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42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8939"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err="1">
                          <a:latin typeface="Raleway" panose="020B0503030101060003" pitchFamily="34" charset="-18"/>
                        </a:rPr>
                        <a:t>Origin</a:t>
                      </a:r>
                      <a:r>
                        <a:rPr lang="pl-PL" sz="1600" dirty="0">
                          <a:latin typeface="Raleway" panose="020B0503030101060003" pitchFamily="34" charset="-18"/>
                        </a:rPr>
                        <a:t> Site</a:t>
                      </a: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85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err="1"/>
                        <a:t>Destination</a:t>
                      </a:r>
                      <a:r>
                        <a:rPr lang="pl-PL" sz="1600" dirty="0"/>
                        <a:t> Site</a:t>
                      </a: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85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err="1"/>
                        <a:t>Type</a:t>
                      </a:r>
                      <a:endParaRPr lang="pl-PL" sz="1600" dirty="0"/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8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8939">
                <a:tc>
                  <a:txBody>
                    <a:bodyPr/>
                    <a:lstStyle/>
                    <a:p>
                      <a:pPr algn="l"/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Manresa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, </a:t>
                      </a:r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Spain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, CEMSA </a:t>
                      </a: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Saudi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 Arabia</a:t>
                      </a: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Linia do produkcji dachówek</a:t>
                      </a: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939">
                <a:tc>
                  <a:txBody>
                    <a:bodyPr/>
                    <a:lstStyle/>
                    <a:p>
                      <a:pPr algn="l"/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Aros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, </a:t>
                      </a:r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Norway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, </a:t>
                      </a:r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Industrilackering</a:t>
                      </a:r>
                      <a:endParaRPr lang="pl-PL" sz="1300" b="0" dirty="0">
                        <a:solidFill>
                          <a:srgbClr val="003959"/>
                        </a:solidFill>
                        <a:latin typeface="Raleway" panose="020B0503030101060003" pitchFamily="34" charset="-18"/>
                      </a:endParaRP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Radomir, </a:t>
                      </a:r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Bulgaria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, AQ </a:t>
                      </a:r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Electric</a:t>
                      </a:r>
                      <a:endParaRPr lang="pl-PL" sz="1300" b="0" dirty="0">
                        <a:solidFill>
                          <a:srgbClr val="003959"/>
                        </a:solidFill>
                        <a:latin typeface="Raleway" panose="020B0503030101060003" pitchFamily="34" charset="-18"/>
                      </a:endParaRP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Powder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 </a:t>
                      </a:r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Coating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 Line</a:t>
                      </a: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8939">
                <a:tc>
                  <a:txBody>
                    <a:bodyPr/>
                    <a:lstStyle/>
                    <a:p>
                      <a:pPr algn="l"/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Markaryd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, </a:t>
                      </a:r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Sweden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, </a:t>
                      </a:r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Nibe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 </a:t>
                      </a: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Hillerstorp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, </a:t>
                      </a:r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Sweden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, </a:t>
                      </a:r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Pulverlacken</a:t>
                      </a:r>
                      <a:endParaRPr lang="pl-PL" sz="1300" b="0" dirty="0">
                        <a:solidFill>
                          <a:srgbClr val="003959"/>
                        </a:solidFill>
                        <a:latin typeface="Raleway" panose="020B0503030101060003" pitchFamily="34" charset="-18"/>
                      </a:endParaRP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Powder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 </a:t>
                      </a:r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Coating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 Line</a:t>
                      </a: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8939">
                <a:tc>
                  <a:txBody>
                    <a:bodyPr/>
                    <a:lstStyle/>
                    <a:p>
                      <a:pPr algn="l"/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Mjolby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, </a:t>
                      </a:r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Sweden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, </a:t>
                      </a:r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Termodyn</a:t>
                      </a:r>
                      <a:endParaRPr lang="pl-PL" sz="1300" b="0" dirty="0">
                        <a:solidFill>
                          <a:srgbClr val="003959"/>
                        </a:solidFill>
                        <a:latin typeface="Raleway" panose="020B0503030101060003" pitchFamily="34" charset="-18"/>
                      </a:endParaRP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Tranas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, </a:t>
                      </a:r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Sweden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, </a:t>
                      </a:r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Rostfria</a:t>
                      </a:r>
                      <a:endParaRPr lang="pl-PL" sz="1300" b="0" dirty="0">
                        <a:solidFill>
                          <a:srgbClr val="003959"/>
                        </a:solidFill>
                        <a:latin typeface="Raleway" panose="020B0503030101060003" pitchFamily="34" charset="-18"/>
                      </a:endParaRP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Powder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 </a:t>
                      </a:r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Coating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 Line</a:t>
                      </a: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8939">
                <a:tc>
                  <a:txBody>
                    <a:bodyPr/>
                    <a:lstStyle/>
                    <a:p>
                      <a:pPr algn="l"/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Jarpas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, </a:t>
                      </a:r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Sweden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, LVI</a:t>
                      </a: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Stenkullen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, </a:t>
                      </a:r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Sweden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, </a:t>
                      </a:r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Silab</a:t>
                      </a:r>
                      <a:endParaRPr lang="pl-PL" sz="1300" b="0" dirty="0">
                        <a:solidFill>
                          <a:srgbClr val="003959"/>
                        </a:solidFill>
                        <a:latin typeface="Raleway" panose="020B0503030101060003" pitchFamily="34" charset="-18"/>
                      </a:endParaRP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Powder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 </a:t>
                      </a:r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Coating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 Line</a:t>
                      </a: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8939">
                <a:tc>
                  <a:txBody>
                    <a:bodyPr/>
                    <a:lstStyle/>
                    <a:p>
                      <a:pPr algn="l"/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Jarbo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, </a:t>
                      </a:r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Sweden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, </a:t>
                      </a:r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Cibes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 </a:t>
                      </a: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Gavle, </a:t>
                      </a:r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Sweden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, </a:t>
                      </a:r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Cibes</a:t>
                      </a:r>
                      <a:endParaRPr lang="pl-PL" sz="1300" b="0" dirty="0">
                        <a:solidFill>
                          <a:srgbClr val="003959"/>
                        </a:solidFill>
                        <a:latin typeface="Raleway" panose="020B0503030101060003" pitchFamily="34" charset="-18"/>
                      </a:endParaRP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Powder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 </a:t>
                      </a:r>
                      <a:r>
                        <a:rPr lang="pl-PL" sz="1300" b="0" dirty="0" err="1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Coating</a:t>
                      </a:r>
                      <a:r>
                        <a:rPr lang="pl-PL" sz="1300" b="0" dirty="0">
                          <a:solidFill>
                            <a:srgbClr val="003959"/>
                          </a:solidFill>
                          <a:latin typeface="Raleway" panose="020B0503030101060003" pitchFamily="34" charset="-18"/>
                        </a:rPr>
                        <a:t> Line</a:t>
                      </a:r>
                    </a:p>
                  </a:txBody>
                  <a:tcPr marL="118094" marR="118094" marT="59048" marB="59048" anchor="ctr">
                    <a:lnL w="12700" cap="flat" cmpd="sng" algn="ctr">
                      <a:solidFill>
                        <a:srgbClr val="003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pole tekstowe 4"/>
          <p:cNvSpPr txBox="1"/>
          <p:nvPr/>
        </p:nvSpPr>
        <p:spPr>
          <a:xfrm>
            <a:off x="7121968" y="6427739"/>
            <a:ext cx="17343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600" b="1" dirty="0">
                <a:solidFill>
                  <a:srgbClr val="003855"/>
                </a:solidFill>
              </a:rPr>
              <a:t>Kontrola procesu relokacji </a:t>
            </a:r>
          </a:p>
        </p:txBody>
      </p:sp>
    </p:spTree>
    <p:extLst>
      <p:ext uri="{BB962C8B-B14F-4D97-AF65-F5344CB8AC3E}">
        <p14:creationId xmlns:p14="http://schemas.microsoft.com/office/powerpoint/2010/main" val="5311984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tl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" y="0"/>
            <a:ext cx="9142571" cy="6857999"/>
          </a:xfrm>
          <a:prstGeom prst="rect">
            <a:avLst/>
          </a:prstGeom>
        </p:spPr>
      </p:pic>
      <p:pic>
        <p:nvPicPr>
          <p:cNvPr id="4" name="Obraz 3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869" y="3670480"/>
            <a:ext cx="3440259" cy="1855495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399243" y="1859339"/>
            <a:ext cx="83455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solidFill>
                  <a:srgbClr val="003959"/>
                </a:solidFill>
                <a:latin typeface="Raleway" panose="020B0503030101060003" pitchFamily="34" charset="-18"/>
              </a:rPr>
              <a:t>W</a:t>
            </a:r>
            <a:r>
              <a:rPr lang="en-US" sz="2400" dirty="0">
                <a:solidFill>
                  <a:srgbClr val="003959"/>
                </a:solidFill>
                <a:latin typeface="Raleway" panose="020B0503030101060003" pitchFamily="34" charset="-18"/>
              </a:rPr>
              <a:t>e are looking forward to </a:t>
            </a:r>
            <a:r>
              <a:rPr lang="en-US" sz="2400" dirty="0" err="1">
                <a:solidFill>
                  <a:srgbClr val="003959"/>
                </a:solidFill>
                <a:latin typeface="Raleway" panose="020B0503030101060003" pitchFamily="34" charset="-18"/>
              </a:rPr>
              <a:t>hel</a:t>
            </a:r>
            <a:r>
              <a:rPr lang="pl-PL" sz="2400" dirty="0">
                <a:solidFill>
                  <a:srgbClr val="003959"/>
                </a:solidFill>
                <a:latin typeface="Raleway" panose="020B0503030101060003" pitchFamily="34" charset="-18"/>
              </a:rPr>
              <a:t>p</a:t>
            </a:r>
            <a:r>
              <a:rPr lang="en-US" sz="2400" dirty="0">
                <a:solidFill>
                  <a:srgbClr val="003959"/>
                </a:solidFill>
                <a:latin typeface="Raleway" panose="020B0503030101060003" pitchFamily="34" charset="-18"/>
              </a:rPr>
              <a:t> you to transfer production line or heavy equipment to the destination site using our experience and know - how</a:t>
            </a:r>
            <a:endParaRPr lang="pl-PL" sz="2400" spc="-150" dirty="0">
              <a:solidFill>
                <a:srgbClr val="003959"/>
              </a:solidFill>
              <a:latin typeface="Raleway" panose="020B05030301010600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212234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/>
          <p:cNvSpPr txBox="1"/>
          <p:nvPr/>
        </p:nvSpPr>
        <p:spPr>
          <a:xfrm>
            <a:off x="7121968" y="6427739"/>
            <a:ext cx="17343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600" b="1" dirty="0">
                <a:solidFill>
                  <a:srgbClr val="003855"/>
                </a:solidFill>
              </a:rPr>
              <a:t>Kontrola procesu relokacji 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58" b="6103"/>
          <a:stretch/>
        </p:blipFill>
        <p:spPr>
          <a:xfrm>
            <a:off x="180304" y="1661375"/>
            <a:ext cx="8783391" cy="4185634"/>
          </a:xfrm>
          <a:prstGeom prst="rect">
            <a:avLst/>
          </a:prstGeom>
        </p:spPr>
      </p:pic>
      <p:cxnSp>
        <p:nvCxnSpPr>
          <p:cNvPr id="4" name="Łącznik prosty 3"/>
          <p:cNvCxnSpPr/>
          <p:nvPr/>
        </p:nvCxnSpPr>
        <p:spPr>
          <a:xfrm>
            <a:off x="180305" y="1764406"/>
            <a:ext cx="8641724" cy="2575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>
            <a:off x="8822029" y="1790164"/>
            <a:ext cx="0" cy="4032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>
            <a:off x="8822029" y="1841680"/>
            <a:ext cx="0" cy="417082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/>
          <p:cNvCxnSpPr/>
          <p:nvPr/>
        </p:nvCxnSpPr>
        <p:spPr>
          <a:xfrm>
            <a:off x="180305" y="5986751"/>
            <a:ext cx="8641724" cy="2575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36894" y="635368"/>
            <a:ext cx="8061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spc="-150" dirty="0">
                <a:solidFill>
                  <a:srgbClr val="003855"/>
                </a:solidFill>
                <a:latin typeface="Raleway" panose="020B0503030101060003" pitchFamily="34" charset="-18"/>
              </a:rPr>
              <a:t>How we </a:t>
            </a:r>
            <a:r>
              <a:rPr lang="pl-PL" sz="4000" b="1" spc="-150" dirty="0" err="1">
                <a:solidFill>
                  <a:srgbClr val="003855"/>
                </a:solidFill>
                <a:latin typeface="Raleway" panose="020B0503030101060003" pitchFamily="34" charset="-18"/>
              </a:rPr>
              <a:t>work</a:t>
            </a:r>
            <a:r>
              <a:rPr lang="pl-PL" sz="4000" b="1" spc="-150" dirty="0">
                <a:solidFill>
                  <a:srgbClr val="003855"/>
                </a:solidFill>
                <a:latin typeface="Raleway" panose="020B0503030101060003" pitchFamily="34" charset="-18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57253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62" b="10565"/>
          <a:stretch/>
        </p:blipFill>
        <p:spPr>
          <a:xfrm>
            <a:off x="180305" y="1661375"/>
            <a:ext cx="8765252" cy="4172754"/>
          </a:xfrm>
          <a:prstGeom prst="rect">
            <a:avLst/>
          </a:prstGeom>
          <a:blipFill dpi="0" rotWithShape="1">
            <a:blip r:embed="rId3">
              <a:alphaModFix amt="29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</p:spPr>
      </p:pic>
      <p:sp>
        <p:nvSpPr>
          <p:cNvPr id="6" name="pole tekstowe 5"/>
          <p:cNvSpPr txBox="1"/>
          <p:nvPr/>
        </p:nvSpPr>
        <p:spPr>
          <a:xfrm>
            <a:off x="536894" y="635368"/>
            <a:ext cx="8061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spc="-150" dirty="0">
                <a:solidFill>
                  <a:srgbClr val="003855"/>
                </a:solidFill>
                <a:latin typeface="Raleway" panose="020B0503030101060003" pitchFamily="34" charset="-18"/>
              </a:rPr>
              <a:t>How we </a:t>
            </a:r>
            <a:r>
              <a:rPr lang="pl-PL" sz="4000" b="1" spc="-150" dirty="0" err="1">
                <a:solidFill>
                  <a:srgbClr val="003855"/>
                </a:solidFill>
                <a:latin typeface="Raleway" panose="020B0503030101060003" pitchFamily="34" charset="-18"/>
              </a:rPr>
              <a:t>work</a:t>
            </a:r>
            <a:r>
              <a:rPr lang="pl-PL" sz="4000" b="1" spc="-150" dirty="0">
                <a:solidFill>
                  <a:srgbClr val="003855"/>
                </a:solidFill>
                <a:latin typeface="Raleway" panose="020B0503030101060003" pitchFamily="34" charset="-18"/>
              </a:rPr>
              <a:t>?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536894" y="2032939"/>
            <a:ext cx="8061821" cy="2759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600"/>
              </a:lnSpc>
              <a:buFont typeface="Wingdings" panose="05000000000000000000" pitchFamily="2" charset="2"/>
              <a:buChar char="§"/>
            </a:pPr>
            <a:r>
              <a:rPr lang="en-US" sz="2300" i="1" dirty="0">
                <a:solidFill>
                  <a:srgbClr val="003959"/>
                </a:solidFill>
                <a:latin typeface="Raleway" panose="020B0503030101060003" pitchFamily="34" charset="-18"/>
              </a:rPr>
              <a:t>Preparing a Plant Area for the Move</a:t>
            </a:r>
          </a:p>
          <a:p>
            <a:pPr marL="342900" indent="-342900">
              <a:lnSpc>
                <a:spcPts val="2600"/>
              </a:lnSpc>
              <a:buFont typeface="Wingdings" panose="05000000000000000000" pitchFamily="2" charset="2"/>
              <a:buChar char="§"/>
            </a:pPr>
            <a:r>
              <a:rPr lang="pl-PL" sz="2300" i="1" dirty="0" err="1">
                <a:solidFill>
                  <a:srgbClr val="003959"/>
                </a:solidFill>
                <a:latin typeface="Raleway" panose="020B0503030101060003" pitchFamily="34" charset="-18"/>
              </a:rPr>
              <a:t>Equipment</a:t>
            </a:r>
            <a:r>
              <a:rPr lang="pl-PL" sz="2300" i="1" dirty="0">
                <a:solidFill>
                  <a:srgbClr val="003959"/>
                </a:solidFill>
                <a:latin typeface="Raleway" panose="020B0503030101060003" pitchFamily="34" charset="-18"/>
              </a:rPr>
              <a:t> </a:t>
            </a:r>
            <a:r>
              <a:rPr lang="pl-PL" sz="2300" i="1" dirty="0" err="1">
                <a:solidFill>
                  <a:srgbClr val="003959"/>
                </a:solidFill>
                <a:latin typeface="Raleway" panose="020B0503030101060003" pitchFamily="34" charset="-18"/>
              </a:rPr>
              <a:t>Disassembly</a:t>
            </a:r>
            <a:r>
              <a:rPr lang="pl-PL" sz="2300" i="1" dirty="0">
                <a:solidFill>
                  <a:srgbClr val="003959"/>
                </a:solidFill>
                <a:latin typeface="Raleway" panose="020B0503030101060003" pitchFamily="34" charset="-18"/>
              </a:rPr>
              <a:t> </a:t>
            </a:r>
            <a:r>
              <a:rPr lang="pl-PL" sz="2300" i="1" dirty="0" err="1">
                <a:solidFill>
                  <a:srgbClr val="003959"/>
                </a:solidFill>
                <a:latin typeface="Raleway" panose="020B0503030101060003" pitchFamily="34" charset="-18"/>
              </a:rPr>
              <a:t>Procedures</a:t>
            </a:r>
            <a:endParaRPr lang="pl-PL" sz="2300" i="1" dirty="0">
              <a:solidFill>
                <a:srgbClr val="003959"/>
              </a:solidFill>
              <a:latin typeface="Raleway" panose="020B0503030101060003" pitchFamily="34" charset="-18"/>
            </a:endParaRPr>
          </a:p>
          <a:p>
            <a:pPr marL="342900" indent="-342900">
              <a:lnSpc>
                <a:spcPts val="2600"/>
              </a:lnSpc>
              <a:buFont typeface="Wingdings" panose="05000000000000000000" pitchFamily="2" charset="2"/>
              <a:buChar char="§"/>
            </a:pPr>
            <a:r>
              <a:rPr lang="pl-PL" sz="2300" i="1" dirty="0" err="1">
                <a:solidFill>
                  <a:srgbClr val="003959"/>
                </a:solidFill>
                <a:latin typeface="Raleway" panose="020B0503030101060003" pitchFamily="34" charset="-18"/>
              </a:rPr>
              <a:t>Loading</a:t>
            </a:r>
            <a:r>
              <a:rPr lang="pl-PL" sz="2300" i="1" dirty="0">
                <a:solidFill>
                  <a:srgbClr val="003959"/>
                </a:solidFill>
                <a:latin typeface="Raleway" panose="020B0503030101060003" pitchFamily="34" charset="-18"/>
              </a:rPr>
              <a:t> </a:t>
            </a:r>
            <a:r>
              <a:rPr lang="pl-PL" sz="2300" i="1" dirty="0" err="1">
                <a:solidFill>
                  <a:srgbClr val="003959"/>
                </a:solidFill>
                <a:latin typeface="Raleway" panose="020B0503030101060003" pitchFamily="34" charset="-18"/>
              </a:rPr>
              <a:t>Procedures</a:t>
            </a:r>
            <a:endParaRPr lang="pl-PL" sz="2300" i="1" dirty="0">
              <a:solidFill>
                <a:srgbClr val="003959"/>
              </a:solidFill>
              <a:latin typeface="Raleway" panose="020B0503030101060003" pitchFamily="34" charset="-18"/>
            </a:endParaRPr>
          </a:p>
          <a:p>
            <a:pPr marL="342900" indent="-342900">
              <a:lnSpc>
                <a:spcPts val="2600"/>
              </a:lnSpc>
              <a:buFont typeface="Wingdings" panose="05000000000000000000" pitchFamily="2" charset="2"/>
              <a:buChar char="§"/>
            </a:pPr>
            <a:r>
              <a:rPr lang="pl-PL" sz="2300" i="1" dirty="0">
                <a:solidFill>
                  <a:srgbClr val="003959"/>
                </a:solidFill>
                <a:latin typeface="Raleway" panose="020B0503030101060003" pitchFamily="34" charset="-18"/>
              </a:rPr>
              <a:t>Truck </a:t>
            </a:r>
            <a:r>
              <a:rPr lang="pl-PL" sz="2300" i="1" dirty="0" err="1">
                <a:solidFill>
                  <a:srgbClr val="003959"/>
                </a:solidFill>
                <a:latin typeface="Raleway" panose="020B0503030101060003" pitchFamily="34" charset="-18"/>
              </a:rPr>
              <a:t>Scheduling</a:t>
            </a:r>
            <a:endParaRPr lang="pl-PL" sz="2300" i="1" dirty="0">
              <a:solidFill>
                <a:srgbClr val="003959"/>
              </a:solidFill>
              <a:latin typeface="Raleway" panose="020B0503030101060003" pitchFamily="34" charset="-18"/>
            </a:endParaRPr>
          </a:p>
          <a:p>
            <a:pPr marL="342900" indent="-342900">
              <a:lnSpc>
                <a:spcPts val="2600"/>
              </a:lnSpc>
              <a:buFont typeface="Wingdings" panose="05000000000000000000" pitchFamily="2" charset="2"/>
              <a:buChar char="§"/>
            </a:pPr>
            <a:r>
              <a:rPr lang="pl-PL" sz="2300" i="1" dirty="0" err="1">
                <a:solidFill>
                  <a:srgbClr val="003959"/>
                </a:solidFill>
                <a:latin typeface="Raleway" panose="020B0503030101060003" pitchFamily="34" charset="-18"/>
              </a:rPr>
              <a:t>Unloading</a:t>
            </a:r>
            <a:r>
              <a:rPr lang="pl-PL" sz="2300" i="1" dirty="0">
                <a:solidFill>
                  <a:srgbClr val="003959"/>
                </a:solidFill>
                <a:latin typeface="Raleway" panose="020B0503030101060003" pitchFamily="34" charset="-18"/>
              </a:rPr>
              <a:t> </a:t>
            </a:r>
            <a:r>
              <a:rPr lang="pl-PL" sz="2300" i="1" dirty="0" err="1">
                <a:solidFill>
                  <a:srgbClr val="003959"/>
                </a:solidFill>
                <a:latin typeface="Raleway" panose="020B0503030101060003" pitchFamily="34" charset="-18"/>
              </a:rPr>
              <a:t>Procedures</a:t>
            </a:r>
            <a:r>
              <a:rPr lang="pl-PL" sz="2300" i="1" dirty="0">
                <a:solidFill>
                  <a:srgbClr val="003959"/>
                </a:solidFill>
                <a:latin typeface="Raleway" panose="020B0503030101060003" pitchFamily="34" charset="-18"/>
              </a:rPr>
              <a:t> &amp; </a:t>
            </a:r>
            <a:r>
              <a:rPr lang="pl-PL" sz="2300" i="1" dirty="0" err="1">
                <a:solidFill>
                  <a:srgbClr val="003959"/>
                </a:solidFill>
                <a:latin typeface="Raleway" panose="020B0503030101060003" pitchFamily="34" charset="-18"/>
              </a:rPr>
              <a:t>Equipment</a:t>
            </a:r>
            <a:r>
              <a:rPr lang="pl-PL" sz="2300" i="1" dirty="0">
                <a:solidFill>
                  <a:srgbClr val="003959"/>
                </a:solidFill>
                <a:latin typeface="Raleway" panose="020B0503030101060003" pitchFamily="34" charset="-18"/>
              </a:rPr>
              <a:t> </a:t>
            </a:r>
            <a:r>
              <a:rPr lang="pl-PL" sz="2300" i="1" dirty="0" err="1">
                <a:solidFill>
                  <a:srgbClr val="003959"/>
                </a:solidFill>
                <a:latin typeface="Raleway" panose="020B0503030101060003" pitchFamily="34" charset="-18"/>
              </a:rPr>
              <a:t>Inspections</a:t>
            </a:r>
            <a:r>
              <a:rPr lang="pl-PL" sz="2300" i="1" dirty="0">
                <a:solidFill>
                  <a:srgbClr val="003959"/>
                </a:solidFill>
                <a:latin typeface="Raleway" panose="020B0503030101060003" pitchFamily="34" charset="-18"/>
              </a:rPr>
              <a:t> </a:t>
            </a:r>
          </a:p>
          <a:p>
            <a:pPr marL="342900" indent="-342900">
              <a:lnSpc>
                <a:spcPts val="2600"/>
              </a:lnSpc>
              <a:buFont typeface="Wingdings" panose="05000000000000000000" pitchFamily="2" charset="2"/>
              <a:buChar char="§"/>
            </a:pPr>
            <a:r>
              <a:rPr lang="pl-PL" sz="2300" i="1" dirty="0" err="1">
                <a:solidFill>
                  <a:srgbClr val="003959"/>
                </a:solidFill>
                <a:latin typeface="Raleway" panose="020B0503030101060003" pitchFamily="34" charset="-18"/>
              </a:rPr>
              <a:t>Destination</a:t>
            </a:r>
            <a:r>
              <a:rPr lang="pl-PL" sz="2300" i="1" dirty="0">
                <a:solidFill>
                  <a:srgbClr val="003959"/>
                </a:solidFill>
                <a:latin typeface="Raleway" panose="020B0503030101060003" pitchFamily="34" charset="-18"/>
              </a:rPr>
              <a:t> Plant </a:t>
            </a:r>
            <a:r>
              <a:rPr lang="en-US" sz="2300" i="1" dirty="0">
                <a:solidFill>
                  <a:srgbClr val="003959"/>
                </a:solidFill>
                <a:latin typeface="Raleway" panose="020B0503030101060003" pitchFamily="34" charset="-18"/>
              </a:rPr>
              <a:t>Layout and equipment locations</a:t>
            </a:r>
          </a:p>
          <a:p>
            <a:pPr marL="342900" indent="-342900">
              <a:lnSpc>
                <a:spcPts val="2600"/>
              </a:lnSpc>
              <a:buFont typeface="Wingdings" panose="05000000000000000000" pitchFamily="2" charset="2"/>
              <a:buChar char="§"/>
            </a:pPr>
            <a:r>
              <a:rPr lang="pl-PL" sz="2300" i="1" dirty="0" err="1">
                <a:solidFill>
                  <a:srgbClr val="003959"/>
                </a:solidFill>
                <a:latin typeface="Raleway" panose="020B0503030101060003" pitchFamily="34" charset="-18"/>
              </a:rPr>
              <a:t>Reassembly</a:t>
            </a:r>
            <a:r>
              <a:rPr lang="pl-PL" sz="2300" i="1" dirty="0">
                <a:solidFill>
                  <a:srgbClr val="003959"/>
                </a:solidFill>
                <a:latin typeface="Raleway" panose="020B0503030101060003" pitchFamily="34" charset="-18"/>
              </a:rPr>
              <a:t> of the </a:t>
            </a:r>
            <a:r>
              <a:rPr lang="en-US" sz="2300" i="1" dirty="0">
                <a:solidFill>
                  <a:srgbClr val="003959"/>
                </a:solidFill>
                <a:latin typeface="Raleway" panose="020B0503030101060003" pitchFamily="34" charset="-18"/>
              </a:rPr>
              <a:t>equipment</a:t>
            </a:r>
          </a:p>
          <a:p>
            <a:pPr marL="342900" indent="-342900">
              <a:lnSpc>
                <a:spcPts val="2600"/>
              </a:lnSpc>
              <a:buFont typeface="Wingdings" panose="05000000000000000000" pitchFamily="2" charset="2"/>
              <a:buChar char="§"/>
            </a:pPr>
            <a:r>
              <a:rPr lang="pl-PL" sz="2300" i="1" dirty="0">
                <a:solidFill>
                  <a:srgbClr val="003959"/>
                </a:solidFill>
                <a:latin typeface="Raleway" panose="020B0503030101060003" pitchFamily="34" charset="-18"/>
              </a:rPr>
              <a:t>Start </a:t>
            </a:r>
            <a:r>
              <a:rPr lang="pl-PL" sz="2300" i="1" dirty="0" err="1">
                <a:solidFill>
                  <a:srgbClr val="003959"/>
                </a:solidFill>
                <a:latin typeface="Raleway" panose="020B0503030101060003" pitchFamily="34" charset="-18"/>
              </a:rPr>
              <a:t>up</a:t>
            </a:r>
            <a:r>
              <a:rPr lang="pl-PL" sz="2300" i="1" dirty="0">
                <a:solidFill>
                  <a:srgbClr val="003959"/>
                </a:solidFill>
                <a:latin typeface="Raleway" panose="020B0503030101060003" pitchFamily="34" charset="-18"/>
              </a:rPr>
              <a:t> and </a:t>
            </a:r>
            <a:r>
              <a:rPr lang="pl-PL" sz="2300" i="1" dirty="0" err="1">
                <a:solidFill>
                  <a:srgbClr val="003959"/>
                </a:solidFill>
                <a:latin typeface="Raleway" panose="020B0503030101060003" pitchFamily="34" charset="-18"/>
              </a:rPr>
              <a:t>testing</a:t>
            </a:r>
            <a:endParaRPr lang="pl-PL" sz="2300" i="1" dirty="0">
              <a:solidFill>
                <a:srgbClr val="003959"/>
              </a:solidFill>
              <a:latin typeface="Raleway" panose="020B0503030101060003" pitchFamily="34" charset="-18"/>
            </a:endParaRPr>
          </a:p>
        </p:txBody>
      </p:sp>
      <p:cxnSp>
        <p:nvCxnSpPr>
          <p:cNvPr id="9" name="Łącznik prosty 8"/>
          <p:cNvCxnSpPr/>
          <p:nvPr/>
        </p:nvCxnSpPr>
        <p:spPr>
          <a:xfrm>
            <a:off x="180305" y="1764406"/>
            <a:ext cx="8641724" cy="2575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>
            <a:off x="8822029" y="1790164"/>
            <a:ext cx="0" cy="417082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y 10"/>
          <p:cNvCxnSpPr/>
          <p:nvPr/>
        </p:nvCxnSpPr>
        <p:spPr>
          <a:xfrm>
            <a:off x="180305" y="5973872"/>
            <a:ext cx="8641724" cy="2575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/>
          <p:cNvCxnSpPr/>
          <p:nvPr/>
        </p:nvCxnSpPr>
        <p:spPr>
          <a:xfrm>
            <a:off x="8822029" y="1841680"/>
            <a:ext cx="0" cy="417082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ole tekstowe 12"/>
          <p:cNvSpPr txBox="1"/>
          <p:nvPr/>
        </p:nvSpPr>
        <p:spPr>
          <a:xfrm>
            <a:off x="7121968" y="6427739"/>
            <a:ext cx="17343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600" b="1" dirty="0">
                <a:solidFill>
                  <a:srgbClr val="003855"/>
                </a:solidFill>
              </a:rPr>
              <a:t>Kontrola procesu relokacji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10" b="13681"/>
          <a:stretch/>
        </p:blipFill>
        <p:spPr>
          <a:xfrm>
            <a:off x="180304" y="1661374"/>
            <a:ext cx="8770513" cy="4160790"/>
          </a:xfrm>
          <a:prstGeom prst="rect">
            <a:avLst/>
          </a:prstGeom>
        </p:spPr>
      </p:pic>
      <p:cxnSp>
        <p:nvCxnSpPr>
          <p:cNvPr id="4" name="Łącznik prosty 3"/>
          <p:cNvCxnSpPr/>
          <p:nvPr/>
        </p:nvCxnSpPr>
        <p:spPr>
          <a:xfrm>
            <a:off x="180305" y="1764406"/>
            <a:ext cx="8641724" cy="2575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>
            <a:off x="8822029" y="1790164"/>
            <a:ext cx="0" cy="4032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>
            <a:off x="8822029" y="1841680"/>
            <a:ext cx="0" cy="410643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/>
          <p:cNvCxnSpPr/>
          <p:nvPr/>
        </p:nvCxnSpPr>
        <p:spPr>
          <a:xfrm>
            <a:off x="180305" y="5922356"/>
            <a:ext cx="8641724" cy="2575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32020" y="554646"/>
            <a:ext cx="80618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  <a:t>Step 1: </a:t>
            </a:r>
            <a:b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</a:br>
            <a:r>
              <a:rPr lang="en-US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  <a:t>Preparing a Plant Area for the Move</a:t>
            </a:r>
          </a:p>
          <a:p>
            <a:endParaRPr lang="pl-PL" sz="2800" b="1" spc="-150" dirty="0">
              <a:solidFill>
                <a:srgbClr val="003855"/>
              </a:solidFill>
              <a:latin typeface="Raleway" panose="020B0503030101060003" pitchFamily="34" charset="-18"/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7121968" y="6427739"/>
            <a:ext cx="17343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600" b="1" dirty="0">
                <a:solidFill>
                  <a:srgbClr val="003855"/>
                </a:solidFill>
              </a:rPr>
              <a:t>Kontrola procesu relokacji </a:t>
            </a:r>
          </a:p>
        </p:txBody>
      </p:sp>
    </p:spTree>
    <p:extLst>
      <p:ext uri="{BB962C8B-B14F-4D97-AF65-F5344CB8AC3E}">
        <p14:creationId xmlns:p14="http://schemas.microsoft.com/office/powerpoint/2010/main" val="42195141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62" b="10565"/>
          <a:stretch/>
        </p:blipFill>
        <p:spPr>
          <a:xfrm>
            <a:off x="180305" y="1661375"/>
            <a:ext cx="8765252" cy="4172754"/>
          </a:xfrm>
          <a:prstGeom prst="rect">
            <a:avLst/>
          </a:prstGeom>
          <a:blipFill dpi="0" rotWithShape="1">
            <a:blip r:embed="rId3">
              <a:alphaModFix amt="29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</p:spPr>
      </p:pic>
      <p:sp>
        <p:nvSpPr>
          <p:cNvPr id="7" name="pole tekstowe 6"/>
          <p:cNvSpPr txBox="1"/>
          <p:nvPr/>
        </p:nvSpPr>
        <p:spPr>
          <a:xfrm>
            <a:off x="532020" y="1996227"/>
            <a:ext cx="8061821" cy="2426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600"/>
              </a:lnSpc>
              <a:buFont typeface="Wingdings" panose="05000000000000000000" pitchFamily="2" charset="2"/>
              <a:buChar char="§"/>
            </a:pPr>
            <a:r>
              <a:rPr lang="en-US" sz="2300" i="1" dirty="0">
                <a:solidFill>
                  <a:srgbClr val="003959"/>
                </a:solidFill>
                <a:latin typeface="Raleway" panose="020B0503030101060003" pitchFamily="34" charset="-18"/>
              </a:rPr>
              <a:t>Identify all equipment, jigs, spare parts, tools and inventory to be moved</a:t>
            </a:r>
          </a:p>
          <a:p>
            <a:pPr marL="342900" indent="-342900">
              <a:lnSpc>
                <a:spcPts val="2600"/>
              </a:lnSpc>
              <a:buFont typeface="Wingdings" panose="05000000000000000000" pitchFamily="2" charset="2"/>
              <a:buChar char="§"/>
            </a:pPr>
            <a:r>
              <a:rPr lang="en-US" sz="2300" i="1" dirty="0">
                <a:solidFill>
                  <a:srgbClr val="003959"/>
                </a:solidFill>
                <a:latin typeface="Raleway" panose="020B0503030101060003" pitchFamily="34" charset="-18"/>
              </a:rPr>
              <a:t>Take pictures of the area</a:t>
            </a:r>
          </a:p>
          <a:p>
            <a:pPr marL="342900" indent="-342900">
              <a:lnSpc>
                <a:spcPts val="2600"/>
              </a:lnSpc>
              <a:buFont typeface="Wingdings" panose="05000000000000000000" pitchFamily="2" charset="2"/>
              <a:buChar char="§"/>
            </a:pPr>
            <a:r>
              <a:rPr lang="en-US" sz="2300" i="1" dirty="0">
                <a:solidFill>
                  <a:srgbClr val="003959"/>
                </a:solidFill>
                <a:latin typeface="Raleway" panose="020B0503030101060003" pitchFamily="34" charset="-18"/>
              </a:rPr>
              <a:t>Complete a physical inventory of the area, tagging and recording all of the assets to be moved</a:t>
            </a:r>
          </a:p>
          <a:p>
            <a:pPr marL="342900" indent="-342900">
              <a:lnSpc>
                <a:spcPts val="2600"/>
              </a:lnSpc>
              <a:buFont typeface="Wingdings" panose="05000000000000000000" pitchFamily="2" charset="2"/>
              <a:buChar char="§"/>
            </a:pPr>
            <a:r>
              <a:rPr lang="en-US" sz="2300" i="1" dirty="0">
                <a:solidFill>
                  <a:schemeClr val="tx2">
                    <a:lumMod val="75000"/>
                  </a:schemeClr>
                </a:solidFill>
                <a:latin typeface="Raleway" panose="020B0503030101060003" pitchFamily="34" charset="-18"/>
              </a:rPr>
              <a:t>Move all scrap, obsolete equipment, jigs, tools, etc.  into a predetermined disposal area</a:t>
            </a:r>
          </a:p>
        </p:txBody>
      </p:sp>
      <p:cxnSp>
        <p:nvCxnSpPr>
          <p:cNvPr id="9" name="Łącznik prosty 8"/>
          <p:cNvCxnSpPr/>
          <p:nvPr/>
        </p:nvCxnSpPr>
        <p:spPr>
          <a:xfrm>
            <a:off x="180305" y="1764406"/>
            <a:ext cx="8641724" cy="2575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>
            <a:off x="8822029" y="1790164"/>
            <a:ext cx="0" cy="417082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y 10"/>
          <p:cNvCxnSpPr/>
          <p:nvPr/>
        </p:nvCxnSpPr>
        <p:spPr>
          <a:xfrm>
            <a:off x="180305" y="5973872"/>
            <a:ext cx="8641724" cy="2575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/>
          <p:cNvCxnSpPr/>
          <p:nvPr/>
        </p:nvCxnSpPr>
        <p:spPr>
          <a:xfrm>
            <a:off x="8822029" y="1841680"/>
            <a:ext cx="0" cy="417082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32020" y="554646"/>
            <a:ext cx="80618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  <a:t>Step 1: </a:t>
            </a:r>
            <a:b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</a:br>
            <a:r>
              <a:rPr lang="en-US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  <a:t>Preparing a Plant Area for the Move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7121968" y="6427739"/>
            <a:ext cx="17343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600" b="1" dirty="0">
                <a:solidFill>
                  <a:srgbClr val="003855"/>
                </a:solidFill>
              </a:rPr>
              <a:t>Kontrola procesu relokacji </a:t>
            </a:r>
          </a:p>
        </p:txBody>
      </p:sp>
    </p:spTree>
    <p:extLst>
      <p:ext uri="{BB962C8B-B14F-4D97-AF65-F5344CB8AC3E}">
        <p14:creationId xmlns:p14="http://schemas.microsoft.com/office/powerpoint/2010/main" val="1676582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82" b="15065"/>
          <a:stretch/>
        </p:blipFill>
        <p:spPr>
          <a:xfrm>
            <a:off x="180304" y="1648497"/>
            <a:ext cx="8783392" cy="4185634"/>
          </a:xfrm>
          <a:prstGeom prst="rect">
            <a:avLst/>
          </a:prstGeom>
        </p:spPr>
      </p:pic>
      <p:cxnSp>
        <p:nvCxnSpPr>
          <p:cNvPr id="4" name="Łącznik prosty 3"/>
          <p:cNvCxnSpPr/>
          <p:nvPr/>
        </p:nvCxnSpPr>
        <p:spPr>
          <a:xfrm>
            <a:off x="180305" y="1764406"/>
            <a:ext cx="8641724" cy="2575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>
            <a:off x="8822029" y="1790164"/>
            <a:ext cx="0" cy="4032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>
            <a:off x="8822029" y="1841680"/>
            <a:ext cx="0" cy="417082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/>
          <p:cNvCxnSpPr/>
          <p:nvPr/>
        </p:nvCxnSpPr>
        <p:spPr>
          <a:xfrm>
            <a:off x="180305" y="5986751"/>
            <a:ext cx="8641724" cy="2575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470256" y="541770"/>
            <a:ext cx="80618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  <a:t>Step 2: </a:t>
            </a:r>
            <a:b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</a:br>
            <a:r>
              <a:rPr lang="pl-PL" sz="2800" b="1" spc="-150" dirty="0" err="1">
                <a:solidFill>
                  <a:srgbClr val="003855"/>
                </a:solidFill>
                <a:latin typeface="Raleway" panose="020B0503030101060003" pitchFamily="34" charset="-18"/>
              </a:rPr>
              <a:t>Equipment</a:t>
            </a:r>
            <a: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  <a:t> </a:t>
            </a:r>
            <a:r>
              <a:rPr lang="pl-PL" sz="2800" b="1" spc="-150" dirty="0" err="1">
                <a:solidFill>
                  <a:srgbClr val="003855"/>
                </a:solidFill>
                <a:latin typeface="Raleway" panose="020B0503030101060003" pitchFamily="34" charset="-18"/>
              </a:rPr>
              <a:t>Disassembly</a:t>
            </a:r>
            <a: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  <a:t> </a:t>
            </a:r>
            <a:r>
              <a:rPr lang="pl-PL" sz="2800" b="1" spc="-150" dirty="0" err="1">
                <a:solidFill>
                  <a:srgbClr val="003855"/>
                </a:solidFill>
                <a:latin typeface="Raleway" panose="020B0503030101060003" pitchFamily="34" charset="-18"/>
              </a:rPr>
              <a:t>Procedures</a:t>
            </a:r>
            <a:endParaRPr lang="pl-PL" sz="2800" b="1" spc="-150" dirty="0">
              <a:solidFill>
                <a:srgbClr val="003855"/>
              </a:solidFill>
              <a:latin typeface="Raleway" panose="020B0503030101060003" pitchFamily="34" charset="-18"/>
            </a:endParaRPr>
          </a:p>
          <a:p>
            <a:endParaRPr lang="pl-PL" sz="2800" b="1" spc="-150" dirty="0">
              <a:solidFill>
                <a:srgbClr val="003855"/>
              </a:solidFill>
              <a:latin typeface="Raleway" panose="020B0503030101060003" pitchFamily="34" charset="-18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7121968" y="6427739"/>
            <a:ext cx="17343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600" b="1" dirty="0">
                <a:solidFill>
                  <a:srgbClr val="003855"/>
                </a:solidFill>
              </a:rPr>
              <a:t>Kontrola procesu relokacji </a:t>
            </a:r>
          </a:p>
        </p:txBody>
      </p:sp>
    </p:spTree>
    <p:extLst>
      <p:ext uri="{BB962C8B-B14F-4D97-AF65-F5344CB8AC3E}">
        <p14:creationId xmlns:p14="http://schemas.microsoft.com/office/powerpoint/2010/main" val="3660616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82" b="15065"/>
          <a:stretch/>
        </p:blipFill>
        <p:spPr>
          <a:xfrm>
            <a:off x="180304" y="1648497"/>
            <a:ext cx="8783392" cy="4185634"/>
          </a:xfrm>
          <a:prstGeom prst="rect">
            <a:avLst/>
          </a:prstGeom>
        </p:spPr>
      </p:pic>
      <p:cxnSp>
        <p:nvCxnSpPr>
          <p:cNvPr id="4" name="Łącznik prosty 3"/>
          <p:cNvCxnSpPr/>
          <p:nvPr/>
        </p:nvCxnSpPr>
        <p:spPr>
          <a:xfrm>
            <a:off x="180305" y="1764406"/>
            <a:ext cx="8641724" cy="2575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>
            <a:off x="8822029" y="1790164"/>
            <a:ext cx="0" cy="4032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>
            <a:off x="8822029" y="1841680"/>
            <a:ext cx="0" cy="417082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/>
          <p:cNvCxnSpPr/>
          <p:nvPr/>
        </p:nvCxnSpPr>
        <p:spPr>
          <a:xfrm>
            <a:off x="180305" y="5986751"/>
            <a:ext cx="8641724" cy="2575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ole tekstowe 8"/>
          <p:cNvSpPr txBox="1"/>
          <p:nvPr/>
        </p:nvSpPr>
        <p:spPr>
          <a:xfrm>
            <a:off x="470256" y="1854560"/>
            <a:ext cx="82101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i="1" dirty="0">
                <a:solidFill>
                  <a:srgbClr val="003959"/>
                </a:solidFill>
                <a:latin typeface="Raleway" panose="020B0503030101060003" pitchFamily="34" charset="-18"/>
              </a:rPr>
              <a:t>Check equipment drawing (if available) and redline any differences in the equipment configuration</a:t>
            </a:r>
            <a:endParaRPr lang="pl-PL" i="1" dirty="0">
              <a:solidFill>
                <a:srgbClr val="003959"/>
              </a:solidFill>
              <a:latin typeface="Raleway" panose="020B0503030101060003" pitchFamily="34" charset="-18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i="1" dirty="0">
                <a:solidFill>
                  <a:srgbClr val="003959"/>
                </a:solidFill>
                <a:latin typeface="Raleway" panose="020B0503030101060003" pitchFamily="34" charset="-18"/>
              </a:rPr>
              <a:t>Lock-out-Tag-out the </a:t>
            </a:r>
            <a:r>
              <a:rPr lang="pl-PL" i="1" dirty="0" err="1">
                <a:solidFill>
                  <a:srgbClr val="003959"/>
                </a:solidFill>
                <a:latin typeface="Raleway" panose="020B0503030101060003" pitchFamily="34" charset="-18"/>
              </a:rPr>
              <a:t>equipment</a:t>
            </a:r>
            <a:endParaRPr lang="pl-PL" i="1" dirty="0">
              <a:solidFill>
                <a:srgbClr val="003959"/>
              </a:solidFill>
              <a:latin typeface="Raleway" panose="020B0503030101060003" pitchFamily="34" charset="-18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i="1" dirty="0">
                <a:solidFill>
                  <a:srgbClr val="003959"/>
                </a:solidFill>
                <a:latin typeface="Raleway" panose="020B0503030101060003" pitchFamily="34" charset="-18"/>
              </a:rPr>
              <a:t>Disconnect all Utilities – power supplies,, compressors, air supplies, water supplies, waste systems (e.g.. chip removal equipment)  Tag equipment where the utilities are connected.</a:t>
            </a:r>
            <a:r>
              <a:rPr lang="pl-PL" i="1" dirty="0">
                <a:solidFill>
                  <a:srgbClr val="003959"/>
                </a:solidFill>
                <a:latin typeface="Raleway" panose="020B0503030101060003" pitchFamily="34" charset="-18"/>
              </a:rPr>
              <a:t>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i="1" dirty="0">
                <a:solidFill>
                  <a:srgbClr val="003959"/>
                </a:solidFill>
                <a:latin typeface="Raleway" panose="020B0503030101060003" pitchFamily="34" charset="-18"/>
              </a:rPr>
              <a:t>Ensure that all tools required for the disassembly are available</a:t>
            </a:r>
            <a:endParaRPr lang="pl-PL" i="1" dirty="0">
              <a:solidFill>
                <a:srgbClr val="003959"/>
              </a:solidFill>
              <a:latin typeface="Raleway" panose="020B0503030101060003" pitchFamily="34" charset="-18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i="1" dirty="0">
                <a:solidFill>
                  <a:srgbClr val="003959"/>
                </a:solidFill>
                <a:latin typeface="Raleway" panose="020B0503030101060003" pitchFamily="34" charset="-18"/>
              </a:rPr>
              <a:t>Empty all hydraulic oil, lubricating oils, water, etc. from the equipment</a:t>
            </a:r>
            <a:r>
              <a:rPr lang="pl-PL" i="1" dirty="0">
                <a:solidFill>
                  <a:srgbClr val="003959"/>
                </a:solidFill>
                <a:latin typeface="Raleway" panose="020B0503030101060003" pitchFamily="34" charset="-18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i="1" dirty="0">
                <a:solidFill>
                  <a:srgbClr val="003959"/>
                </a:solidFill>
                <a:latin typeface="Raleway" panose="020B0503030101060003" pitchFamily="34" charset="-18"/>
              </a:rPr>
              <a:t>Disassemble equipment taking efforts to mark or tag separated parts so  they can be reassembled once in Poland.  Take photos as appropriate.</a:t>
            </a:r>
            <a:r>
              <a:rPr lang="pl-PL" i="1" dirty="0">
                <a:solidFill>
                  <a:srgbClr val="003959"/>
                </a:solidFill>
                <a:latin typeface="Raleway" panose="020B0503030101060003" pitchFamily="34" charset="-18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i="1" dirty="0">
                <a:solidFill>
                  <a:srgbClr val="003959"/>
                </a:solidFill>
                <a:latin typeface="Raleway" panose="020B0503030101060003" pitchFamily="34" charset="-18"/>
              </a:rPr>
              <a:t>Note any special connections to floors, walls or columns for stability</a:t>
            </a:r>
          </a:p>
          <a:p>
            <a:r>
              <a:rPr lang="pl-PL" i="1" dirty="0">
                <a:solidFill>
                  <a:srgbClr val="003959"/>
                </a:solidFill>
                <a:latin typeface="Raleway" panose="020B0503030101060003" pitchFamily="34" charset="-18"/>
              </a:rPr>
              <a:t>              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470256" y="541770"/>
            <a:ext cx="80618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  <a:t>Step 2: </a:t>
            </a:r>
            <a:b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</a:br>
            <a:r>
              <a:rPr lang="pl-PL" sz="2800" b="1" spc="-150" dirty="0" err="1">
                <a:solidFill>
                  <a:srgbClr val="003855"/>
                </a:solidFill>
                <a:latin typeface="Raleway" panose="020B0503030101060003" pitchFamily="34" charset="-18"/>
              </a:rPr>
              <a:t>Equipment</a:t>
            </a:r>
            <a: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  <a:t> </a:t>
            </a:r>
            <a:r>
              <a:rPr lang="pl-PL" sz="2800" b="1" spc="-150" dirty="0" err="1">
                <a:solidFill>
                  <a:srgbClr val="003855"/>
                </a:solidFill>
                <a:latin typeface="Raleway" panose="020B0503030101060003" pitchFamily="34" charset="-18"/>
              </a:rPr>
              <a:t>Disassembly</a:t>
            </a:r>
            <a: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  <a:t> </a:t>
            </a:r>
            <a:r>
              <a:rPr lang="pl-PL" sz="2800" b="1" spc="-150" dirty="0" err="1">
                <a:solidFill>
                  <a:srgbClr val="003855"/>
                </a:solidFill>
                <a:latin typeface="Raleway" panose="020B0503030101060003" pitchFamily="34" charset="-18"/>
              </a:rPr>
              <a:t>Procedures</a:t>
            </a:r>
            <a:endParaRPr lang="pl-PL" sz="2800" b="1" spc="-150" dirty="0">
              <a:solidFill>
                <a:srgbClr val="003855"/>
              </a:solidFill>
              <a:latin typeface="Raleway" panose="020B0503030101060003" pitchFamily="34" charset="-18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121968" y="6427739"/>
            <a:ext cx="17343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600" b="1" dirty="0">
                <a:solidFill>
                  <a:srgbClr val="003855"/>
                </a:solidFill>
              </a:rPr>
              <a:t>Kontrola procesu relokacji </a:t>
            </a:r>
          </a:p>
        </p:txBody>
      </p:sp>
    </p:spTree>
    <p:extLst>
      <p:ext uri="{BB962C8B-B14F-4D97-AF65-F5344CB8AC3E}">
        <p14:creationId xmlns:p14="http://schemas.microsoft.com/office/powerpoint/2010/main" val="3780033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58" b="8600"/>
          <a:stretch/>
        </p:blipFill>
        <p:spPr>
          <a:xfrm>
            <a:off x="180304" y="1635617"/>
            <a:ext cx="8783391" cy="4211392"/>
          </a:xfrm>
          <a:prstGeom prst="rect">
            <a:avLst/>
          </a:prstGeom>
        </p:spPr>
      </p:pic>
      <p:cxnSp>
        <p:nvCxnSpPr>
          <p:cNvPr id="4" name="Łącznik prosty 3"/>
          <p:cNvCxnSpPr/>
          <p:nvPr/>
        </p:nvCxnSpPr>
        <p:spPr>
          <a:xfrm>
            <a:off x="180305" y="1764406"/>
            <a:ext cx="8641724" cy="2575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>
            <a:off x="8822029" y="1790164"/>
            <a:ext cx="0" cy="4032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>
            <a:off x="8822029" y="1841680"/>
            <a:ext cx="0" cy="417082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/>
          <p:cNvCxnSpPr/>
          <p:nvPr/>
        </p:nvCxnSpPr>
        <p:spPr>
          <a:xfrm>
            <a:off x="180305" y="5986751"/>
            <a:ext cx="8641724" cy="2575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470256" y="527982"/>
            <a:ext cx="80618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  <a:t>Step 3: </a:t>
            </a:r>
            <a:b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</a:br>
            <a:r>
              <a:rPr lang="pl-PL" sz="2800" b="1" spc="-150" dirty="0" err="1">
                <a:solidFill>
                  <a:srgbClr val="003855"/>
                </a:solidFill>
                <a:latin typeface="Raleway" panose="020B0503030101060003" pitchFamily="34" charset="-18"/>
              </a:rPr>
              <a:t>Loading</a:t>
            </a:r>
            <a:r>
              <a:rPr lang="pl-PL" sz="2800" b="1" spc="-150" dirty="0">
                <a:solidFill>
                  <a:srgbClr val="003855"/>
                </a:solidFill>
                <a:latin typeface="Raleway" panose="020B0503030101060003" pitchFamily="34" charset="-18"/>
              </a:rPr>
              <a:t> </a:t>
            </a:r>
            <a:r>
              <a:rPr lang="pl-PL" sz="2800" b="1" spc="-150" dirty="0" err="1">
                <a:solidFill>
                  <a:srgbClr val="003855"/>
                </a:solidFill>
                <a:latin typeface="Raleway" panose="020B0503030101060003" pitchFamily="34" charset="-18"/>
              </a:rPr>
              <a:t>Procedures</a:t>
            </a:r>
            <a:endParaRPr lang="pl-PL" sz="2800" b="1" spc="-150" dirty="0">
              <a:solidFill>
                <a:srgbClr val="003855"/>
              </a:solidFill>
              <a:latin typeface="Raleway" panose="020B0503030101060003" pitchFamily="34" charset="-18"/>
            </a:endParaRPr>
          </a:p>
          <a:p>
            <a:endParaRPr lang="pl-PL" sz="2800" b="1" spc="-150" dirty="0">
              <a:solidFill>
                <a:srgbClr val="003855"/>
              </a:solidFill>
              <a:latin typeface="Raleway" panose="020B0503030101060003" pitchFamily="34" charset="-18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7121968" y="6427739"/>
            <a:ext cx="17343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600" b="1" dirty="0">
                <a:solidFill>
                  <a:srgbClr val="003855"/>
                </a:solidFill>
              </a:rPr>
              <a:t>Kontrola procesu relokacji </a:t>
            </a:r>
          </a:p>
        </p:txBody>
      </p:sp>
    </p:spTree>
    <p:extLst>
      <p:ext uri="{BB962C8B-B14F-4D97-AF65-F5344CB8AC3E}">
        <p14:creationId xmlns:p14="http://schemas.microsoft.com/office/powerpoint/2010/main" val="334060199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— klasyczny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890</TotalTime>
  <Words>886</Words>
  <Application>Microsoft Office PowerPoint</Application>
  <PresentationFormat>Pokaz na ekranie (4:3)</PresentationFormat>
  <Paragraphs>130</Paragraphs>
  <Slides>23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23</vt:i4>
      </vt:variant>
    </vt:vector>
  </HeadingPairs>
  <TitlesOfParts>
    <vt:vector size="29" baseType="lpstr">
      <vt:lpstr>Arial</vt:lpstr>
      <vt:lpstr>Calibri</vt:lpstr>
      <vt:lpstr>Raleway</vt:lpstr>
      <vt:lpstr>Wingdings</vt:lpstr>
      <vt:lpstr>Motyw pakietu Office</vt:lpstr>
      <vt:lpstr>Projekt niestandardowy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Magda</dc:creator>
  <cp:lastModifiedBy>Piotr Olszewski</cp:lastModifiedBy>
  <cp:revision>69</cp:revision>
  <dcterms:created xsi:type="dcterms:W3CDTF">2017-06-12T11:53:46Z</dcterms:created>
  <dcterms:modified xsi:type="dcterms:W3CDTF">2017-12-05T17:26:39Z</dcterms:modified>
</cp:coreProperties>
</file>